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268" r:id="rId3"/>
    <p:sldId id="269" r:id="rId4"/>
    <p:sldId id="293" r:id="rId5"/>
    <p:sldId id="294" r:id="rId6"/>
    <p:sldId id="329" r:id="rId7"/>
    <p:sldId id="300" r:id="rId8"/>
    <p:sldId id="296" r:id="rId9"/>
    <p:sldId id="301" r:id="rId10"/>
    <p:sldId id="295" r:id="rId11"/>
    <p:sldId id="299" r:id="rId12"/>
    <p:sldId id="297" r:id="rId13"/>
    <p:sldId id="304" r:id="rId14"/>
    <p:sldId id="302" r:id="rId15"/>
    <p:sldId id="303" r:id="rId16"/>
    <p:sldId id="305" r:id="rId17"/>
    <p:sldId id="307" r:id="rId18"/>
    <p:sldId id="308" r:id="rId19"/>
    <p:sldId id="306" r:id="rId20"/>
    <p:sldId id="315" r:id="rId21"/>
    <p:sldId id="314" r:id="rId22"/>
    <p:sldId id="309" r:id="rId23"/>
    <p:sldId id="310" r:id="rId24"/>
    <p:sldId id="312" r:id="rId25"/>
    <p:sldId id="311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8" r:id="rId34"/>
    <p:sldId id="324" r:id="rId35"/>
    <p:sldId id="325" r:id="rId36"/>
    <p:sldId id="326" r:id="rId37"/>
    <p:sldId id="327" r:id="rId38"/>
    <p:sldId id="313" r:id="rId39"/>
    <p:sldId id="26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DE8"/>
    <a:srgbClr val="F5FEF4"/>
    <a:srgbClr val="CCFFFF"/>
    <a:srgbClr val="99FFCC"/>
    <a:srgbClr val="95F58B"/>
    <a:srgbClr val="9AFEC5"/>
    <a:srgbClr val="CCFF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4660"/>
  </p:normalViewPr>
  <p:slideViewPr>
    <p:cSldViewPr>
      <p:cViewPr varScale="1">
        <p:scale>
          <a:sx n="83" d="100"/>
          <a:sy n="83" d="100"/>
        </p:scale>
        <p:origin x="129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CB51C6-649A-4D3A-9101-4B7A18D3309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F3FD09-A18F-418D-ABE7-14281E3EE6F0}">
      <dgm:prSet phldrT="[Текст]"/>
      <dgm:spPr/>
      <dgm:t>
        <a:bodyPr/>
        <a:lstStyle/>
        <a:p>
          <a:r>
            <a:rPr lang="ru-RU" dirty="0" smtClean="0"/>
            <a:t>Бракеражная комиссия</a:t>
          </a:r>
          <a:endParaRPr lang="ru-RU" dirty="0"/>
        </a:p>
      </dgm:t>
    </dgm:pt>
    <dgm:pt modelId="{C829561B-4053-488C-B371-77F8123FD5FD}" type="parTrans" cxnId="{42DB5B2A-A306-422C-A9C2-F6BC6B959BB1}">
      <dgm:prSet/>
      <dgm:spPr/>
      <dgm:t>
        <a:bodyPr/>
        <a:lstStyle/>
        <a:p>
          <a:endParaRPr lang="ru-RU"/>
        </a:p>
      </dgm:t>
    </dgm:pt>
    <dgm:pt modelId="{62DF49B3-38AF-4B1E-8C38-A66188B6F067}" type="sibTrans" cxnId="{42DB5B2A-A306-422C-A9C2-F6BC6B959BB1}">
      <dgm:prSet/>
      <dgm:spPr/>
      <dgm:t>
        <a:bodyPr/>
        <a:lstStyle/>
        <a:p>
          <a:endParaRPr lang="ru-RU"/>
        </a:p>
      </dgm:t>
    </dgm:pt>
    <dgm:pt modelId="{5E05649E-E2AD-4B04-9002-4D13C4020C1F}">
      <dgm:prSet/>
      <dgm:spPr/>
      <dgm:t>
        <a:bodyPr/>
        <a:lstStyle/>
        <a:p>
          <a:r>
            <a:rPr lang="ru-RU" dirty="0" smtClean="0"/>
            <a:t>«Родительский контроль»</a:t>
          </a:r>
          <a:endParaRPr lang="ru-RU" dirty="0"/>
        </a:p>
      </dgm:t>
    </dgm:pt>
    <dgm:pt modelId="{A2FC7CE7-E21A-4835-ACD6-91406B238B3B}" type="parTrans" cxnId="{3993F88B-6C68-4ED6-BC3A-7BEF80541DD8}">
      <dgm:prSet/>
      <dgm:spPr>
        <a:ln>
          <a:solidFill>
            <a:srgbClr val="EAFDE8"/>
          </a:solidFill>
        </a:ln>
      </dgm:spPr>
      <dgm:t>
        <a:bodyPr/>
        <a:lstStyle/>
        <a:p>
          <a:endParaRPr lang="ru-RU">
            <a:solidFill>
              <a:srgbClr val="99FFCC"/>
            </a:solidFill>
          </a:endParaRPr>
        </a:p>
      </dgm:t>
    </dgm:pt>
    <dgm:pt modelId="{005C6736-77CB-4D86-81F8-621679AC0456}" type="sibTrans" cxnId="{3993F88B-6C68-4ED6-BC3A-7BEF80541DD8}">
      <dgm:prSet/>
      <dgm:spPr/>
      <dgm:t>
        <a:bodyPr/>
        <a:lstStyle/>
        <a:p>
          <a:endParaRPr lang="ru-RU"/>
        </a:p>
      </dgm:t>
    </dgm:pt>
    <dgm:pt modelId="{47E87DFE-5139-4DE3-9BA2-0882A3C2B8F4}">
      <dgm:prSet/>
      <dgm:spPr/>
      <dgm:t>
        <a:bodyPr/>
        <a:lstStyle/>
        <a:p>
          <a:r>
            <a:rPr lang="ru-RU" dirty="0" smtClean="0"/>
            <a:t>«Методический контроль»</a:t>
          </a:r>
          <a:endParaRPr lang="ru-RU" dirty="0"/>
        </a:p>
      </dgm:t>
    </dgm:pt>
    <dgm:pt modelId="{DC05F14E-4136-4AAC-A581-BDD62DE7FADC}" type="parTrans" cxnId="{0C3A44A9-9163-4B07-A366-446B7C1E805A}">
      <dgm:prSet/>
      <dgm:spPr/>
      <dgm:t>
        <a:bodyPr/>
        <a:lstStyle/>
        <a:p>
          <a:endParaRPr lang="ru-RU"/>
        </a:p>
      </dgm:t>
    </dgm:pt>
    <dgm:pt modelId="{33D08615-17D0-4206-B994-1859C2897F11}" type="sibTrans" cxnId="{0C3A44A9-9163-4B07-A366-446B7C1E805A}">
      <dgm:prSet/>
      <dgm:spPr/>
      <dgm:t>
        <a:bodyPr/>
        <a:lstStyle/>
        <a:p>
          <a:endParaRPr lang="ru-RU"/>
        </a:p>
      </dgm:t>
    </dgm:pt>
    <dgm:pt modelId="{AD43C350-9821-431E-9FE5-597D7058B2BD}">
      <dgm:prSet/>
      <dgm:spPr/>
      <dgm:t>
        <a:bodyPr/>
        <a:lstStyle/>
        <a:p>
          <a:r>
            <a:rPr lang="ru-RU" dirty="0" smtClean="0"/>
            <a:t>«Детский контроль качества»</a:t>
          </a:r>
          <a:endParaRPr lang="ru-RU" dirty="0"/>
        </a:p>
      </dgm:t>
    </dgm:pt>
    <dgm:pt modelId="{CB2CF3E7-BA01-4579-B359-370EB5543C99}" type="parTrans" cxnId="{93550CEC-BD5D-4267-BDAF-872B159CE504}">
      <dgm:prSet/>
      <dgm:spPr>
        <a:ln>
          <a:solidFill>
            <a:srgbClr val="F5FEF4"/>
          </a:solidFill>
        </a:ln>
      </dgm:spPr>
      <dgm:t>
        <a:bodyPr/>
        <a:lstStyle/>
        <a:p>
          <a:endParaRPr lang="ru-RU"/>
        </a:p>
      </dgm:t>
    </dgm:pt>
    <dgm:pt modelId="{5AAD682F-98DE-49DB-B60F-26FCC5364754}" type="sibTrans" cxnId="{93550CEC-BD5D-4267-BDAF-872B159CE504}">
      <dgm:prSet/>
      <dgm:spPr/>
      <dgm:t>
        <a:bodyPr/>
        <a:lstStyle/>
        <a:p>
          <a:endParaRPr lang="ru-RU"/>
        </a:p>
      </dgm:t>
    </dgm:pt>
    <dgm:pt modelId="{5516F245-3FFB-40CA-809B-8FA2E618FE0A}" type="pres">
      <dgm:prSet presAssocID="{89CB51C6-649A-4D3A-9101-4B7A18D3309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103C63-B225-49F9-B12D-45D63EF76CD4}" type="pres">
      <dgm:prSet presAssocID="{B7F3FD09-A18F-418D-ABE7-14281E3EE6F0}" presName="root1" presStyleCnt="0"/>
      <dgm:spPr/>
    </dgm:pt>
    <dgm:pt modelId="{15E96773-8C7E-4167-9B05-6D2E0D4A4B5E}" type="pres">
      <dgm:prSet presAssocID="{B7F3FD09-A18F-418D-ABE7-14281E3EE6F0}" presName="LevelOneTextNode" presStyleLbl="node0" presStyleIdx="0" presStyleCnt="1" custLinFactNeighborX="-70658" custLinFactNeighborY="-3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9D8F1E-E2B8-4A98-A8E0-D72057B8E75A}" type="pres">
      <dgm:prSet presAssocID="{B7F3FD09-A18F-418D-ABE7-14281E3EE6F0}" presName="level2hierChild" presStyleCnt="0"/>
      <dgm:spPr/>
    </dgm:pt>
    <dgm:pt modelId="{F7055686-2848-49B9-A174-D73909E0FC41}" type="pres">
      <dgm:prSet presAssocID="{A2FC7CE7-E21A-4835-ACD6-91406B238B3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D6B8A120-24B1-4C7C-9988-C07B49E95073}" type="pres">
      <dgm:prSet presAssocID="{A2FC7CE7-E21A-4835-ACD6-91406B238B3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6074F81-C4C1-4D0F-9C07-731261C9DF05}" type="pres">
      <dgm:prSet presAssocID="{5E05649E-E2AD-4B04-9002-4D13C4020C1F}" presName="root2" presStyleCnt="0"/>
      <dgm:spPr/>
    </dgm:pt>
    <dgm:pt modelId="{C53508EB-8FE8-4250-B757-C2C011367DB1}" type="pres">
      <dgm:prSet presAssocID="{5E05649E-E2AD-4B04-9002-4D13C4020C1F}" presName="LevelTwoTextNode" presStyleLbl="node2" presStyleIdx="0" presStyleCnt="3" custScaleX="180006" custLinFactNeighborX="-20820" custLinFactNeighborY="-80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489A6C-E484-4FD9-A423-D1BDF821175C}" type="pres">
      <dgm:prSet presAssocID="{5E05649E-E2AD-4B04-9002-4D13C4020C1F}" presName="level3hierChild" presStyleCnt="0"/>
      <dgm:spPr/>
    </dgm:pt>
    <dgm:pt modelId="{A2EB9AD9-C4CC-41B6-B545-53DECEE2C3C0}" type="pres">
      <dgm:prSet presAssocID="{DC05F14E-4136-4AAC-A581-BDD62DE7FADC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28CCD75-3304-4E7F-9C73-82D0906555C6}" type="pres">
      <dgm:prSet presAssocID="{DC05F14E-4136-4AAC-A581-BDD62DE7FAD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A2C5092-60C7-463F-8433-56086E2F91A7}" type="pres">
      <dgm:prSet presAssocID="{47E87DFE-5139-4DE3-9BA2-0882A3C2B8F4}" presName="root2" presStyleCnt="0"/>
      <dgm:spPr/>
    </dgm:pt>
    <dgm:pt modelId="{AB7BDEF4-B8F2-4F1F-9FB6-5C684E4875A6}" type="pres">
      <dgm:prSet presAssocID="{47E87DFE-5139-4DE3-9BA2-0882A3C2B8F4}" presName="LevelTwoTextNode" presStyleLbl="node2" presStyleIdx="1" presStyleCnt="3" custScaleX="179807" custLinFactNeighborX="-20820" custLinFactNeighborY="50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A156A6-F827-43C8-BBAD-FD4D70966FA8}" type="pres">
      <dgm:prSet presAssocID="{47E87DFE-5139-4DE3-9BA2-0882A3C2B8F4}" presName="level3hierChild" presStyleCnt="0"/>
      <dgm:spPr/>
    </dgm:pt>
    <dgm:pt modelId="{34DB1D83-4107-4232-B312-BBD3459623A1}" type="pres">
      <dgm:prSet presAssocID="{CB2CF3E7-BA01-4579-B359-370EB5543C99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9BE2F8B-B0FD-4B5B-9C50-92E3C179D8D0}" type="pres">
      <dgm:prSet presAssocID="{CB2CF3E7-BA01-4579-B359-370EB5543C99}" presName="connTx" presStyleLbl="parChTrans1D2" presStyleIdx="2" presStyleCnt="3"/>
      <dgm:spPr/>
      <dgm:t>
        <a:bodyPr/>
        <a:lstStyle/>
        <a:p>
          <a:endParaRPr lang="ru-RU"/>
        </a:p>
      </dgm:t>
    </dgm:pt>
    <dgm:pt modelId="{8256340C-E89F-4D6E-A13B-7EB8E70C72E5}" type="pres">
      <dgm:prSet presAssocID="{AD43C350-9821-431E-9FE5-597D7058B2BD}" presName="root2" presStyleCnt="0"/>
      <dgm:spPr/>
    </dgm:pt>
    <dgm:pt modelId="{3C9C6D5C-D49E-40DC-BF99-A1E42A8157C2}" type="pres">
      <dgm:prSet presAssocID="{AD43C350-9821-431E-9FE5-597D7058B2BD}" presName="LevelTwoTextNode" presStyleLbl="node2" presStyleIdx="2" presStyleCnt="3" custScaleX="180006" custLinFactNeighborX="-20820" custLinFactNeighborY="91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C964D2-7E10-47F3-BBD0-3B1F1E66A539}" type="pres">
      <dgm:prSet presAssocID="{AD43C350-9821-431E-9FE5-597D7058B2BD}" presName="level3hierChild" presStyleCnt="0"/>
      <dgm:spPr/>
    </dgm:pt>
  </dgm:ptLst>
  <dgm:cxnLst>
    <dgm:cxn modelId="{60CC0B3F-AD06-4964-AA9A-F5416945F5A4}" type="presOf" srcId="{CB2CF3E7-BA01-4579-B359-370EB5543C99}" destId="{34DB1D83-4107-4232-B312-BBD3459623A1}" srcOrd="0" destOrd="0" presId="urn:microsoft.com/office/officeart/2008/layout/HorizontalMultiLevelHierarchy"/>
    <dgm:cxn modelId="{42CC6B3E-02CC-433F-A53F-3B665CE88DD2}" type="presOf" srcId="{DC05F14E-4136-4AAC-A581-BDD62DE7FADC}" destId="{A2EB9AD9-C4CC-41B6-B545-53DECEE2C3C0}" srcOrd="0" destOrd="0" presId="urn:microsoft.com/office/officeart/2008/layout/HorizontalMultiLevelHierarchy"/>
    <dgm:cxn modelId="{21804E06-D890-4E66-BA50-259867446F9F}" type="presOf" srcId="{AD43C350-9821-431E-9FE5-597D7058B2BD}" destId="{3C9C6D5C-D49E-40DC-BF99-A1E42A8157C2}" srcOrd="0" destOrd="0" presId="urn:microsoft.com/office/officeart/2008/layout/HorizontalMultiLevelHierarchy"/>
    <dgm:cxn modelId="{93550CEC-BD5D-4267-BDAF-872B159CE504}" srcId="{B7F3FD09-A18F-418D-ABE7-14281E3EE6F0}" destId="{AD43C350-9821-431E-9FE5-597D7058B2BD}" srcOrd="2" destOrd="0" parTransId="{CB2CF3E7-BA01-4579-B359-370EB5543C99}" sibTransId="{5AAD682F-98DE-49DB-B60F-26FCC5364754}"/>
    <dgm:cxn modelId="{E5058F12-7E8E-4636-B7A8-09447079FE3D}" type="presOf" srcId="{B7F3FD09-A18F-418D-ABE7-14281E3EE6F0}" destId="{15E96773-8C7E-4167-9B05-6D2E0D4A4B5E}" srcOrd="0" destOrd="0" presId="urn:microsoft.com/office/officeart/2008/layout/HorizontalMultiLevelHierarchy"/>
    <dgm:cxn modelId="{B8A88A75-B30B-4C96-952B-D204E184ABD2}" type="presOf" srcId="{A2FC7CE7-E21A-4835-ACD6-91406B238B3B}" destId="{D6B8A120-24B1-4C7C-9988-C07B49E95073}" srcOrd="1" destOrd="0" presId="urn:microsoft.com/office/officeart/2008/layout/HorizontalMultiLevelHierarchy"/>
    <dgm:cxn modelId="{B4282433-B73A-4AF7-8A8F-7F25ED92DD59}" type="presOf" srcId="{A2FC7CE7-E21A-4835-ACD6-91406B238B3B}" destId="{F7055686-2848-49B9-A174-D73909E0FC41}" srcOrd="0" destOrd="0" presId="urn:microsoft.com/office/officeart/2008/layout/HorizontalMultiLevelHierarchy"/>
    <dgm:cxn modelId="{3993F88B-6C68-4ED6-BC3A-7BEF80541DD8}" srcId="{B7F3FD09-A18F-418D-ABE7-14281E3EE6F0}" destId="{5E05649E-E2AD-4B04-9002-4D13C4020C1F}" srcOrd="0" destOrd="0" parTransId="{A2FC7CE7-E21A-4835-ACD6-91406B238B3B}" sibTransId="{005C6736-77CB-4D86-81F8-621679AC0456}"/>
    <dgm:cxn modelId="{497A822E-2E6D-47AA-A348-ABF2D6F008FF}" type="presOf" srcId="{5E05649E-E2AD-4B04-9002-4D13C4020C1F}" destId="{C53508EB-8FE8-4250-B757-C2C011367DB1}" srcOrd="0" destOrd="0" presId="urn:microsoft.com/office/officeart/2008/layout/HorizontalMultiLevelHierarchy"/>
    <dgm:cxn modelId="{42DB5B2A-A306-422C-A9C2-F6BC6B959BB1}" srcId="{89CB51C6-649A-4D3A-9101-4B7A18D33090}" destId="{B7F3FD09-A18F-418D-ABE7-14281E3EE6F0}" srcOrd="0" destOrd="0" parTransId="{C829561B-4053-488C-B371-77F8123FD5FD}" sibTransId="{62DF49B3-38AF-4B1E-8C38-A66188B6F067}"/>
    <dgm:cxn modelId="{3535289C-3C8A-43B4-8586-19E611800DAE}" type="presOf" srcId="{DC05F14E-4136-4AAC-A581-BDD62DE7FADC}" destId="{428CCD75-3304-4E7F-9C73-82D0906555C6}" srcOrd="1" destOrd="0" presId="urn:microsoft.com/office/officeart/2008/layout/HorizontalMultiLevelHierarchy"/>
    <dgm:cxn modelId="{85030395-B9A0-4433-BD1F-5CDEA5DB279C}" type="presOf" srcId="{47E87DFE-5139-4DE3-9BA2-0882A3C2B8F4}" destId="{AB7BDEF4-B8F2-4F1F-9FB6-5C684E4875A6}" srcOrd="0" destOrd="0" presId="urn:microsoft.com/office/officeart/2008/layout/HorizontalMultiLevelHierarchy"/>
    <dgm:cxn modelId="{ED210A66-A6E1-447F-9244-87B71A73F1EE}" type="presOf" srcId="{89CB51C6-649A-4D3A-9101-4B7A18D33090}" destId="{5516F245-3FFB-40CA-809B-8FA2E618FE0A}" srcOrd="0" destOrd="0" presId="urn:microsoft.com/office/officeart/2008/layout/HorizontalMultiLevelHierarchy"/>
    <dgm:cxn modelId="{1ABDB71E-6795-4259-A01B-2D4D2B822A0C}" type="presOf" srcId="{CB2CF3E7-BA01-4579-B359-370EB5543C99}" destId="{29BE2F8B-B0FD-4B5B-9C50-92E3C179D8D0}" srcOrd="1" destOrd="0" presId="urn:microsoft.com/office/officeart/2008/layout/HorizontalMultiLevelHierarchy"/>
    <dgm:cxn modelId="{0C3A44A9-9163-4B07-A366-446B7C1E805A}" srcId="{B7F3FD09-A18F-418D-ABE7-14281E3EE6F0}" destId="{47E87DFE-5139-4DE3-9BA2-0882A3C2B8F4}" srcOrd="1" destOrd="0" parTransId="{DC05F14E-4136-4AAC-A581-BDD62DE7FADC}" sibTransId="{33D08615-17D0-4206-B994-1859C2897F11}"/>
    <dgm:cxn modelId="{9B4D5C43-5596-457C-BF09-DD5E65D2CF27}" type="presParOf" srcId="{5516F245-3FFB-40CA-809B-8FA2E618FE0A}" destId="{C3103C63-B225-49F9-B12D-45D63EF76CD4}" srcOrd="0" destOrd="0" presId="urn:microsoft.com/office/officeart/2008/layout/HorizontalMultiLevelHierarchy"/>
    <dgm:cxn modelId="{E2434A05-7C18-4DD1-823C-73186EE32E7F}" type="presParOf" srcId="{C3103C63-B225-49F9-B12D-45D63EF76CD4}" destId="{15E96773-8C7E-4167-9B05-6D2E0D4A4B5E}" srcOrd="0" destOrd="0" presId="urn:microsoft.com/office/officeart/2008/layout/HorizontalMultiLevelHierarchy"/>
    <dgm:cxn modelId="{746B1E6C-0107-4C56-8112-0EF4D9BBEFFD}" type="presParOf" srcId="{C3103C63-B225-49F9-B12D-45D63EF76CD4}" destId="{E49D8F1E-E2B8-4A98-A8E0-D72057B8E75A}" srcOrd="1" destOrd="0" presId="urn:microsoft.com/office/officeart/2008/layout/HorizontalMultiLevelHierarchy"/>
    <dgm:cxn modelId="{FD9A3EEE-DD78-47DA-9CE6-BBD275D20823}" type="presParOf" srcId="{E49D8F1E-E2B8-4A98-A8E0-D72057B8E75A}" destId="{F7055686-2848-49B9-A174-D73909E0FC41}" srcOrd="0" destOrd="0" presId="urn:microsoft.com/office/officeart/2008/layout/HorizontalMultiLevelHierarchy"/>
    <dgm:cxn modelId="{4463261C-64A2-42AB-8DFC-567DC214C6B8}" type="presParOf" srcId="{F7055686-2848-49B9-A174-D73909E0FC41}" destId="{D6B8A120-24B1-4C7C-9988-C07B49E95073}" srcOrd="0" destOrd="0" presId="urn:microsoft.com/office/officeart/2008/layout/HorizontalMultiLevelHierarchy"/>
    <dgm:cxn modelId="{78F9F8B3-65BA-487C-AE5F-66B753D85F09}" type="presParOf" srcId="{E49D8F1E-E2B8-4A98-A8E0-D72057B8E75A}" destId="{96074F81-C4C1-4D0F-9C07-731261C9DF05}" srcOrd="1" destOrd="0" presId="urn:microsoft.com/office/officeart/2008/layout/HorizontalMultiLevelHierarchy"/>
    <dgm:cxn modelId="{5E2795D1-918F-455D-BA33-5C98EAC9676E}" type="presParOf" srcId="{96074F81-C4C1-4D0F-9C07-731261C9DF05}" destId="{C53508EB-8FE8-4250-B757-C2C011367DB1}" srcOrd="0" destOrd="0" presId="urn:microsoft.com/office/officeart/2008/layout/HorizontalMultiLevelHierarchy"/>
    <dgm:cxn modelId="{B1D734AE-06DD-4B45-A3EC-B5CFE9059794}" type="presParOf" srcId="{96074F81-C4C1-4D0F-9C07-731261C9DF05}" destId="{AF489A6C-E484-4FD9-A423-D1BDF821175C}" srcOrd="1" destOrd="0" presId="urn:microsoft.com/office/officeart/2008/layout/HorizontalMultiLevelHierarchy"/>
    <dgm:cxn modelId="{1270318F-67AA-403A-BEF6-590CCD33F18A}" type="presParOf" srcId="{E49D8F1E-E2B8-4A98-A8E0-D72057B8E75A}" destId="{A2EB9AD9-C4CC-41B6-B545-53DECEE2C3C0}" srcOrd="2" destOrd="0" presId="urn:microsoft.com/office/officeart/2008/layout/HorizontalMultiLevelHierarchy"/>
    <dgm:cxn modelId="{BBF29C24-2A89-475B-A632-6B2F3E062A9F}" type="presParOf" srcId="{A2EB9AD9-C4CC-41B6-B545-53DECEE2C3C0}" destId="{428CCD75-3304-4E7F-9C73-82D0906555C6}" srcOrd="0" destOrd="0" presId="urn:microsoft.com/office/officeart/2008/layout/HorizontalMultiLevelHierarchy"/>
    <dgm:cxn modelId="{E2AD403F-A1FC-498A-A9B8-656F667F9DBB}" type="presParOf" srcId="{E49D8F1E-E2B8-4A98-A8E0-D72057B8E75A}" destId="{CA2C5092-60C7-463F-8433-56086E2F91A7}" srcOrd="3" destOrd="0" presId="urn:microsoft.com/office/officeart/2008/layout/HorizontalMultiLevelHierarchy"/>
    <dgm:cxn modelId="{DE770766-F617-416B-90E7-B65B1E8BC531}" type="presParOf" srcId="{CA2C5092-60C7-463F-8433-56086E2F91A7}" destId="{AB7BDEF4-B8F2-4F1F-9FB6-5C684E4875A6}" srcOrd="0" destOrd="0" presId="urn:microsoft.com/office/officeart/2008/layout/HorizontalMultiLevelHierarchy"/>
    <dgm:cxn modelId="{41E2AA5E-E7D1-4E60-9A20-0BEC87039C5E}" type="presParOf" srcId="{CA2C5092-60C7-463F-8433-56086E2F91A7}" destId="{C3A156A6-F827-43C8-BBAD-FD4D70966FA8}" srcOrd="1" destOrd="0" presId="urn:microsoft.com/office/officeart/2008/layout/HorizontalMultiLevelHierarchy"/>
    <dgm:cxn modelId="{83FCADA7-4B50-4CA2-82A3-A12161390479}" type="presParOf" srcId="{E49D8F1E-E2B8-4A98-A8E0-D72057B8E75A}" destId="{34DB1D83-4107-4232-B312-BBD3459623A1}" srcOrd="4" destOrd="0" presId="urn:microsoft.com/office/officeart/2008/layout/HorizontalMultiLevelHierarchy"/>
    <dgm:cxn modelId="{16A2BECA-D536-415B-95A9-F2833DB5B55D}" type="presParOf" srcId="{34DB1D83-4107-4232-B312-BBD3459623A1}" destId="{29BE2F8B-B0FD-4B5B-9C50-92E3C179D8D0}" srcOrd="0" destOrd="0" presId="urn:microsoft.com/office/officeart/2008/layout/HorizontalMultiLevelHierarchy"/>
    <dgm:cxn modelId="{7A7ACABD-6287-436C-9C4B-13777D338B31}" type="presParOf" srcId="{E49D8F1E-E2B8-4A98-A8E0-D72057B8E75A}" destId="{8256340C-E89F-4D6E-A13B-7EB8E70C72E5}" srcOrd="5" destOrd="0" presId="urn:microsoft.com/office/officeart/2008/layout/HorizontalMultiLevelHierarchy"/>
    <dgm:cxn modelId="{D758B9AE-C6E1-43D1-9BE3-8C7D9F585E02}" type="presParOf" srcId="{8256340C-E89F-4D6E-A13B-7EB8E70C72E5}" destId="{3C9C6D5C-D49E-40DC-BF99-A1E42A8157C2}" srcOrd="0" destOrd="0" presId="urn:microsoft.com/office/officeart/2008/layout/HorizontalMultiLevelHierarchy"/>
    <dgm:cxn modelId="{B8C964D1-A070-4DB9-B633-B6638B34C370}" type="presParOf" srcId="{8256340C-E89F-4D6E-A13B-7EB8E70C72E5}" destId="{D2C964D2-7E10-47F3-BBD0-3B1F1E66A53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B1D83-4107-4232-B312-BBD3459623A1}">
      <dsp:nvSpPr>
        <dsp:cNvPr id="0" name=""/>
        <dsp:cNvSpPr/>
      </dsp:nvSpPr>
      <dsp:spPr>
        <a:xfrm>
          <a:off x="731115" y="1923988"/>
          <a:ext cx="276987" cy="1558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493" y="0"/>
              </a:lnTo>
              <a:lnTo>
                <a:pt x="138493" y="1558430"/>
              </a:lnTo>
              <a:lnTo>
                <a:pt x="276987" y="1558430"/>
              </a:lnTo>
            </a:path>
          </a:pathLst>
        </a:custGeom>
        <a:noFill/>
        <a:ln w="25400" cap="flat" cmpd="sng" algn="ctr">
          <a:solidFill>
            <a:srgbClr val="F5FEF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30037" y="2663631"/>
        <a:ext cx="79142" cy="79142"/>
      </dsp:txXfrm>
    </dsp:sp>
    <dsp:sp modelId="{A2EB9AD9-C4CC-41B6-B545-53DECEE2C3C0}">
      <dsp:nvSpPr>
        <dsp:cNvPr id="0" name=""/>
        <dsp:cNvSpPr/>
      </dsp:nvSpPr>
      <dsp:spPr>
        <a:xfrm>
          <a:off x="731115" y="1878268"/>
          <a:ext cx="2769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38493" y="45720"/>
              </a:lnTo>
              <a:lnTo>
                <a:pt x="138493" y="82597"/>
              </a:lnTo>
              <a:lnTo>
                <a:pt x="276987" y="825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62623" y="1917002"/>
        <a:ext cx="13971" cy="13971"/>
      </dsp:txXfrm>
    </dsp:sp>
    <dsp:sp modelId="{F7055686-2848-49B9-A174-D73909E0FC41}">
      <dsp:nvSpPr>
        <dsp:cNvPr id="0" name=""/>
        <dsp:cNvSpPr/>
      </dsp:nvSpPr>
      <dsp:spPr>
        <a:xfrm>
          <a:off x="731115" y="421582"/>
          <a:ext cx="276987" cy="1502405"/>
        </a:xfrm>
        <a:custGeom>
          <a:avLst/>
          <a:gdLst/>
          <a:ahLst/>
          <a:cxnLst/>
          <a:rect l="0" t="0" r="0" b="0"/>
          <a:pathLst>
            <a:path>
              <a:moveTo>
                <a:pt x="0" y="1502405"/>
              </a:moveTo>
              <a:lnTo>
                <a:pt x="138493" y="1502405"/>
              </a:lnTo>
              <a:lnTo>
                <a:pt x="138493" y="0"/>
              </a:lnTo>
              <a:lnTo>
                <a:pt x="276987" y="0"/>
              </a:lnTo>
            </a:path>
          </a:pathLst>
        </a:custGeom>
        <a:noFill/>
        <a:ln w="25400" cap="flat" cmpd="sng" algn="ctr">
          <a:solidFill>
            <a:srgbClr val="EAFDE8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99FFCC"/>
            </a:solidFill>
          </a:endParaRPr>
        </a:p>
      </dsp:txBody>
      <dsp:txXfrm>
        <a:off x="831416" y="1134592"/>
        <a:ext cx="76386" cy="76386"/>
      </dsp:txXfrm>
    </dsp:sp>
    <dsp:sp modelId="{15E96773-8C7E-4167-9B05-6D2E0D4A4B5E}">
      <dsp:nvSpPr>
        <dsp:cNvPr id="0" name=""/>
        <dsp:cNvSpPr/>
      </dsp:nvSpPr>
      <dsp:spPr>
        <a:xfrm rot="16200000">
          <a:off x="-1558430" y="1558430"/>
          <a:ext cx="3847976" cy="731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Бракеражная комиссия</a:t>
          </a:r>
          <a:endParaRPr lang="ru-RU" sz="3000" kern="1200" dirty="0"/>
        </a:p>
      </dsp:txBody>
      <dsp:txXfrm>
        <a:off x="-1558430" y="1558430"/>
        <a:ext cx="3847976" cy="731115"/>
      </dsp:txXfrm>
    </dsp:sp>
    <dsp:sp modelId="{C53508EB-8FE8-4250-B757-C2C011367DB1}">
      <dsp:nvSpPr>
        <dsp:cNvPr id="0" name=""/>
        <dsp:cNvSpPr/>
      </dsp:nvSpPr>
      <dsp:spPr>
        <a:xfrm>
          <a:off x="1008103" y="56024"/>
          <a:ext cx="4316649" cy="731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«Родительский контроль»</a:t>
          </a:r>
          <a:endParaRPr lang="ru-RU" sz="2400" kern="1200" dirty="0"/>
        </a:p>
      </dsp:txBody>
      <dsp:txXfrm>
        <a:off x="1008103" y="56024"/>
        <a:ext cx="4316649" cy="731115"/>
      </dsp:txXfrm>
    </dsp:sp>
    <dsp:sp modelId="{AB7BDEF4-B8F2-4F1F-9FB6-5C684E4875A6}">
      <dsp:nvSpPr>
        <dsp:cNvPr id="0" name=""/>
        <dsp:cNvSpPr/>
      </dsp:nvSpPr>
      <dsp:spPr>
        <a:xfrm>
          <a:off x="1008103" y="1595307"/>
          <a:ext cx="4311877" cy="731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«Методический контроль»</a:t>
          </a:r>
          <a:endParaRPr lang="ru-RU" sz="2400" kern="1200" dirty="0"/>
        </a:p>
      </dsp:txBody>
      <dsp:txXfrm>
        <a:off x="1008103" y="1595307"/>
        <a:ext cx="4311877" cy="731115"/>
      </dsp:txXfrm>
    </dsp:sp>
    <dsp:sp modelId="{3C9C6D5C-D49E-40DC-BF99-A1E42A8157C2}">
      <dsp:nvSpPr>
        <dsp:cNvPr id="0" name=""/>
        <dsp:cNvSpPr/>
      </dsp:nvSpPr>
      <dsp:spPr>
        <a:xfrm>
          <a:off x="1008103" y="3116860"/>
          <a:ext cx="4316649" cy="7311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«Детский контроль качества»</a:t>
          </a:r>
          <a:endParaRPr lang="ru-RU" sz="2400" kern="1200" dirty="0"/>
        </a:p>
      </dsp:txBody>
      <dsp:txXfrm>
        <a:off x="1008103" y="3116860"/>
        <a:ext cx="4316649" cy="731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092BF-0483-43A9-98D5-A519CBDD62ED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0B50E-8335-4B01-8557-23D95DE3DEA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0B50E-8335-4B01-8557-23D95DE3DEA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9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0B50E-8335-4B01-8557-23D95DE3DEA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34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bg1"/>
            </a:gs>
            <a:gs pos="82000">
              <a:srgbClr val="95F58B"/>
            </a:gs>
            <a:gs pos="30000">
              <a:srgbClr val="F5FEF4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326.tvoysadik.ru/?section_id=39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hyperlink" Target="https://disk.yandex.ru/i/jTy9xb6y-CvsD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6.jpe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8796"/>
            <a:ext cx="9199062" cy="16430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– ДЕТСКИЙ САД № 326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ЮРИДИЧЕСКИЙ АДРЕС: 620073, СВЕРДЛОВСКАЯ ОБЛ., Г. ЕКАТЕРИНБУРГ, УЛ. КРЕСТИНСКОГО, 39 а</a:t>
            </a:r>
            <a:b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ТЕЛ.: 218-35-08, e-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mdou326@eduekb.ru, САЙТ: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https://326.tvoysadik.ru</a:t>
            </a:r>
            <a:r>
              <a:rPr lang="en-US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070" y="1628800"/>
            <a:ext cx="8856984" cy="3672408"/>
          </a:xfrm>
        </p:spPr>
        <p:txBody>
          <a:bodyPr>
            <a:normAutofit fontScale="77500" lnSpcReduction="20000"/>
          </a:bodyPr>
          <a:lstStyle/>
          <a:p>
            <a:endParaRPr lang="ru-RU" b="1" i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</a:p>
          <a:p>
            <a:r>
              <a:rPr lang="ru-RU" sz="11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ПИТАНИЯ</a:t>
            </a:r>
            <a:endParaRPr lang="ru-RU" sz="11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14917" r="3398" b="18628"/>
          <a:stretch/>
        </p:blipFill>
        <p:spPr>
          <a:xfrm>
            <a:off x="0" y="4429692"/>
            <a:ext cx="2411760" cy="2428308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47864" y="4869160"/>
            <a:ext cx="5724128" cy="128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НОВИКОВА ИРИНА АНАТОЛЬЕВНА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94776" y="3816528"/>
            <a:ext cx="4038600" cy="500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Мясо-рыбный цех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11848267"/>
              </p:ext>
            </p:extLst>
          </p:nvPr>
        </p:nvGraphicFramePr>
        <p:xfrm>
          <a:off x="251520" y="4365104"/>
          <a:ext cx="4038600" cy="2266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 среднетемпературный для хранения мяса, птицы, рыбы.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Мясорубка электрическая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Столы производственные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53565" y="21429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ПРОИЗВОДСТВЕННЫХ ПОМЕЩЕНИЙ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42985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7" y="94820"/>
            <a:ext cx="1513049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ОВОЩНОЙ ЦЕХ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кулинарной механической (первичной) обработки овощей и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корнеплодов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" y="2492896"/>
            <a:ext cx="8986742" cy="23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81719" y="4176568"/>
            <a:ext cx="4038600" cy="500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Овощной цех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3658495"/>
              </p:ext>
            </p:extLst>
          </p:nvPr>
        </p:nvGraphicFramePr>
        <p:xfrm>
          <a:off x="251520" y="4725144"/>
          <a:ext cx="4038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Картофелечистка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Машина овощерезательная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Столы производственные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53565" y="21429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ПРОИЗВОДСТВЕННЫХ ПОМЕЩЕНИЙ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42985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7" y="94820"/>
            <a:ext cx="1513049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ОБРАБОТКИ ЯИЦ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 дезинфицирующими средствами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4562555"/>
              </p:ext>
            </p:extLst>
          </p:nvPr>
        </p:nvGraphicFramePr>
        <p:xfrm>
          <a:off x="395536" y="5445224"/>
          <a:ext cx="4038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Ванна моечная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Подтоварник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Емкость для обработки яиц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" y="606509"/>
            <a:ext cx="1632020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5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01230" y="1484784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ОХЛАЖДАЕМЫЕ КАМЕРЫ ДЛЯ ХРАНЕНИЯ СКОРОПОРТЯЩИХСЯ ПРОДУКТОВ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НЕОХЛАЖДАЕМАЯ КЛАДОВАЯ ДЛЯ ХРАНЕНИЯ СУХИХ ПРОДУКТОВ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НЕОХЛАЖДАЕМАЯ КЛАДОВАЯ ДЛЯ ХРАНЕНИЯ ОВОЩЕЙ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УБОРОЧНОГО ИНВЕНТАРЯ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СКЛАДСКИЕ ПОМЕЩЕНИЯ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приемки, хранения и отпуска продуктов и сырья</a:t>
            </a: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8461175"/>
              </p:ext>
            </p:extLst>
          </p:nvPr>
        </p:nvGraphicFramePr>
        <p:xfrm>
          <a:off x="107504" y="2204864"/>
          <a:ext cx="4038600" cy="4614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7982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Стеллажи металлические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Подтоварник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Холодильная камера для хранения консервации, сока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Низкотемпературный холодильник для хранения мяса, рыбы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Низкотемпературный холодильник для хранения масла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 среднетемпературный для хранения яиц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49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 среднетемпературный для хранения фруктов и овощей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777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48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Ванна моечная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759590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5660" y="4995380"/>
            <a:ext cx="1608340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7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251520" y="519746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СКЛАДСКИЕ ПОМЕЩЕНИЯ</a:t>
            </a:r>
          </a:p>
          <a:p>
            <a:pPr marL="0" indent="0" algn="ctr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9038" y="5808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ПРОИЗВОДСТВЕННЫХ ПОМЕЩЕНИЙ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84984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67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1652" r="14563" b="14563"/>
          <a:stretch/>
        </p:blipFill>
        <p:spPr>
          <a:xfrm>
            <a:off x="5036985" y="1103466"/>
            <a:ext cx="3908793" cy="3837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2"/>
          <a:stretch/>
        </p:blipFill>
        <p:spPr>
          <a:xfrm>
            <a:off x="251520" y="1103466"/>
            <a:ext cx="2664296" cy="3893971"/>
          </a:xfrm>
          <a:prstGeom prst="rect">
            <a:avLst/>
          </a:prstGeom>
        </p:spPr>
      </p:pic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САНИТАРНО-ТЕХНИЧЕСКОЕ ОСНАЩЕНИЕ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пищеблока, кроме кладовых оборудованы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3189444"/>
              </p:ext>
            </p:extLst>
          </p:nvPr>
        </p:nvGraphicFramePr>
        <p:xfrm>
          <a:off x="2552700" y="4587743"/>
          <a:ext cx="4038600" cy="2254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7982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Диспенсер для мыла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Диспенсер для бумажных полотенец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Локтевые дозаторы с антисептиком для рук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Контейнер  для утилизации бумажных полотенец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Раковина для мытья рук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1579" y="5372926"/>
            <a:ext cx="1326976" cy="14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7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ЗА ПОСЛЕДНИЕ 2 ГОДА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64704"/>
            <a:ext cx="4008670" cy="597488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8" y="4903740"/>
            <a:ext cx="1362000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3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ДОКУМЕНТАЦИЯ ПИЩЕБЛОКА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Технологическая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пищеблока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ведется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и представлена: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8112" y="4897152"/>
            <a:ext cx="1656184" cy="1799960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67479756"/>
              </p:ext>
            </p:extLst>
          </p:nvPr>
        </p:nvGraphicFramePr>
        <p:xfrm>
          <a:off x="179512" y="1916832"/>
          <a:ext cx="4038600" cy="478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4234339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Книга-Меню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59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Технологические карты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55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Рабочие журналы: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16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бракеража скоропортящейся пищевой продукции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98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бракеража готовой продукции;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5096909"/>
                  </a:ext>
                </a:extLst>
              </a:tr>
              <a:tr h="21780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состояния здоровья сотрудников пищеблока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757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контроля за санитарным состоянием пищеблока и кладовых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737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учета температурного режима холодильного оборудования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004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температурного режима и влажности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69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учета времени работы бактерицидных ламп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4468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витаминизации блюд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0177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50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ПРИГОТОВЛЕНИЯ БЛЮД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01816"/>
            <a:ext cx="1393080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3294112" cy="4941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339012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2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6" r="6409" b="-1"/>
          <a:stretch/>
        </p:blipFill>
        <p:spPr>
          <a:xfrm>
            <a:off x="899592" y="438549"/>
            <a:ext cx="7360879" cy="4290859"/>
          </a:xfrm>
        </p:spPr>
      </p:pic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-36512" y="4729408"/>
            <a:ext cx="9144000" cy="2088232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Задача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детского сада и семьи — сохранение и укрепление здоровья ребенка, важная составляющая которого — правильное питание. О нем необходимо заботиться с раннего детства, чтобы обеспечить нормальный рост и развитие организма, способствовать профилактике заболеваний, устойчивости к воздействию инфекций. Недостаток в пище витаминов и микроэлементов, а также вредные составляющие некоторых современных продуктов, отрицательно сказываются на физическом развитии детей, что способствует снижению иммунитета, сопротивляемости организма к болезням, развитию хронических заболеваний. Формирование у детей начальных представлений о здоровом образе жизни, культуре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питания -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139952" y="116632"/>
            <a:ext cx="1152128" cy="111756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4464" y="-84671"/>
            <a:ext cx="8883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ДЕТСКИЙ САД №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326                                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г. ЕКАТЕРИНБУРГ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ПИЩЕБЛОКА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01816"/>
            <a:ext cx="1393080" cy="1656184"/>
          </a:xfrm>
          <a:prstGeom prst="rect">
            <a:avLst/>
          </a:prstGeom>
        </p:spPr>
      </p:pic>
      <p:graphicFrame>
        <p:nvGraphicFramePr>
          <p:cNvPr id="4" name="Объект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02200992"/>
              </p:ext>
            </p:extLst>
          </p:nvPr>
        </p:nvGraphicFramePr>
        <p:xfrm>
          <a:off x="4932040" y="4869160"/>
          <a:ext cx="4038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4234339617"/>
                    </a:ext>
                  </a:extLst>
                </a:gridCol>
                <a:gridCol w="798240">
                  <a:extLst>
                    <a:ext uri="{9D8B030D-6E8A-4147-A177-3AD203B41FA5}">
                      <a16:colId xmlns:a16="http://schemas.microsoft.com/office/drawing/2014/main" val="477261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9596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кладовщик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055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шеф-повар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16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повар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1987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помощник повара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8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509690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97024"/>
            <a:ext cx="5976156" cy="398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9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1" y="404664"/>
            <a:ext cx="3312368" cy="4968552"/>
          </a:xfrm>
          <a:prstGeom prst="rect">
            <a:avLst/>
          </a:prstGeom>
        </p:spPr>
      </p:pic>
      <p:sp>
        <p:nvSpPr>
          <p:cNvPr id="6" name="Объект 12"/>
          <p:cNvSpPr txBox="1">
            <a:spLocks/>
          </p:cNvSpPr>
          <p:nvPr/>
        </p:nvSpPr>
        <p:spPr>
          <a:xfrm>
            <a:off x="2231740" y="30649"/>
            <a:ext cx="5544616" cy="504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ПОВАРА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7032" y="5201816"/>
            <a:ext cx="1393080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58733"/>
            <a:ext cx="3247630" cy="4871444"/>
          </a:xfrm>
          <a:prstGeom prst="rect">
            <a:avLst/>
          </a:prstGeom>
        </p:spPr>
      </p:pic>
      <p:graphicFrame>
        <p:nvGraphicFramePr>
          <p:cNvPr id="15" name="Объект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3031588"/>
              </p:ext>
            </p:extLst>
          </p:nvPr>
        </p:nvGraphicFramePr>
        <p:xfrm>
          <a:off x="179512" y="5445224"/>
          <a:ext cx="40386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999622996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02508760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Гафарова Хаяла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Бадраддин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Кызы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2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Образование: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«Повар детского питания»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разряда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885158"/>
                  </a:ext>
                </a:extLst>
              </a:tr>
            </a:tbl>
          </a:graphicData>
        </a:graphic>
      </p:graphicFrame>
      <p:graphicFrame>
        <p:nvGraphicFramePr>
          <p:cNvPr id="17" name="Объект 1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181255469"/>
              </p:ext>
            </p:extLst>
          </p:nvPr>
        </p:nvGraphicFramePr>
        <p:xfrm>
          <a:off x="5004048" y="817656"/>
          <a:ext cx="403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1999622996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02508760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Дингилиши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Эла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Андики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2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Образование: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«Повар» 3 разряда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885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754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76200" y="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 ДЕТСКОГО ПИТАНИЯ И УЧЕТ ИНДИВИДУАЛЬНЫХ ОСОБЕННОСТЕЙ ПИТАНИЯ ДЕТЕЙ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04048" y="648676"/>
            <a:ext cx="4038600" cy="57606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пищи в детском саду осуществляется по «Десятидневному рациону питания (меню) для организации питания детей от 2-х до 3-х лет и от 3-х до 7-ми лет», составленному с учетом пищевой и энергетической ценности рационов и в соответствии с требованиями к детскому питанию в ДОО. При составлении меню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руководствуется разработанным и утверждённым 10-ти дневным меню, технологическими картами с рецептурами и порядком приготовления блюд. Технологические карты скорректированы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реализуемой программой питания «Парус». Особое внимание в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обращено на разнообразие блюд в течение дня и всей недели и сочетание продуктов животного и растительного происхождения. Проводится С–витаминизация третьего блюда. Меню составлено так, чтобы ребенок получал ежедневно два овощных блюда и только одно крупяное. Овощи используются в качестве гарнира ко вторым блюдам. С учетом индивидуальных особенностей здоровья детей с пищевой аллергией в детском саду существуют варианты меню: безмолочное, меню с исключением отдельных продуктов.</a:t>
            </a:r>
          </a:p>
          <a:p>
            <a:endParaRPr lang="ru-RU" sz="1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" y="5708411"/>
            <a:ext cx="1558899" cy="11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76200" y="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МЕНЮ ДЕТСКОГО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" y="5708411"/>
            <a:ext cx="1558899" cy="114958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Меню</a:t>
            </a:r>
          </a:p>
          <a:p>
            <a:r>
              <a:rPr lang="ru-RU" dirty="0" smtClean="0"/>
              <a:t>Контрольное блюдо</a:t>
            </a:r>
          </a:p>
          <a:p>
            <a:r>
              <a:rPr lang="ru-RU" dirty="0" smtClean="0"/>
              <a:t>Раздаточная с выдачей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538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76200" y="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ОБСЛУЖИВАНИЯ ДЕТЕЙ, ОФОРМЛЕНИЕ БЛЮД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" y="5708411"/>
            <a:ext cx="1558899" cy="11495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16" y="2852936"/>
            <a:ext cx="2862318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9282"/>
            <a:ext cx="2787774" cy="3717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" y="648072"/>
            <a:ext cx="3789893" cy="28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9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76200" y="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СТОЛА, ОБЕДЕННОЙ ЗОНЫ 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9"/>
          <a:stretch/>
        </p:blipFill>
        <p:spPr>
          <a:xfrm>
            <a:off x="251520" y="512782"/>
            <a:ext cx="4273270" cy="29162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23" y="3572597"/>
            <a:ext cx="4234981" cy="3176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8779" y="2204864"/>
            <a:ext cx="1667068" cy="16962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2596"/>
            <a:ext cx="4232334" cy="31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16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76200" y="0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ХАССП В МАДОУ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843264"/>
            <a:ext cx="3384376" cy="481143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уделяет серьёзное внимание процессам организации питания, именно поэтому, уже с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детском саду внедрена и поддерживается система пищевой безопасности, основанная на принципах ХАССП.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 и ответственно подходит к поддержанию функционирования системы ХАССП, берёт на себя ответственность за реализацию направлений развития системы ХАССП.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1972" y="5201816"/>
            <a:ext cx="1260648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08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519431"/>
            <a:ext cx="2814059" cy="4221088"/>
          </a:xfrm>
          <a:prstGeom prst="rect">
            <a:avLst/>
          </a:prstGeom>
        </p:spPr>
      </p:pic>
      <p:sp>
        <p:nvSpPr>
          <p:cNvPr id="6" name="Объект 12"/>
          <p:cNvSpPr txBox="1">
            <a:spLocks/>
          </p:cNvSpPr>
          <p:nvPr/>
        </p:nvSpPr>
        <p:spPr>
          <a:xfrm>
            <a:off x="179512" y="91861"/>
            <a:ext cx="9144000" cy="24275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КОНТРОЛЯ КАЧЕСТВА ПИТАНИЯ ДЕТЕЙ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создана и реализуется система контроля за качеством питания и разнообразием, витаминизацией блюд, закладкой продуктов питания, 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кулинарной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обработкой</a:t>
            </a: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выходом блюд, вкусовыми качествами пищи, правильностью хранения и соблюдением сроков реализации продуктов </a:t>
            </a: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829494949"/>
              </p:ext>
            </p:extLst>
          </p:nvPr>
        </p:nvGraphicFramePr>
        <p:xfrm>
          <a:off x="1043608" y="2780928"/>
          <a:ext cx="6120680" cy="384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люс 15"/>
          <p:cNvSpPr/>
          <p:nvPr/>
        </p:nvSpPr>
        <p:spPr>
          <a:xfrm>
            <a:off x="1475656" y="4317358"/>
            <a:ext cx="914400" cy="9144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9" y="5195958"/>
            <a:ext cx="139219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57" y="3690551"/>
            <a:ext cx="2308030" cy="3077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397" y="4653136"/>
            <a:ext cx="1529099" cy="1988840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79303606"/>
              </p:ext>
            </p:extLst>
          </p:nvPr>
        </p:nvGraphicFramePr>
        <p:xfrm>
          <a:off x="228716" y="461665"/>
          <a:ext cx="403803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032">
                  <a:extLst>
                    <a:ext uri="{9D8B030D-6E8A-4147-A177-3AD203B41FA5}">
                      <a16:colId xmlns:a16="http://schemas.microsoft.com/office/drawing/2014/main" val="368827931"/>
                    </a:ext>
                  </a:extLst>
                </a:gridCol>
              </a:tblGrid>
              <a:tr h="3255367">
                <a:tc>
                  <a:txBody>
                    <a:bodyPr/>
                    <a:lstStyle/>
                    <a:p>
                      <a:pPr algn="just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Ежедневно оценку качества блюд проводит </a:t>
                      </a:r>
                      <a:r>
                        <a:rPr lang="ru-RU" sz="1600" b="1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бракеражая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комиссия в составе не менее 3 человек (заведующий, работник МАДОУ, медсестра). Результат бракеража заносится в «Журнал бракеража готовой продукции». С целью контроля за соблюдением технологического процесса поваром отбирается суточная проба от каждой партии приготовляемых блюд. На раздаче выставляется контрольное блюдо с возможностью взвешивания массы порции на контрольных весах.</a:t>
                      </a:r>
                    </a:p>
                  </a:txBody>
                  <a:tcPr marL="50824" marR="50824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48979"/>
                  </a:ext>
                </a:extLst>
              </a:tr>
            </a:tbl>
          </a:graphicData>
        </a:graphic>
      </p:graphicFrame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ПИТАНИЯ ДЕТЕЙ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8000" b="34250"/>
          <a:stretch/>
        </p:blipFill>
        <p:spPr>
          <a:xfrm>
            <a:off x="4499992" y="461665"/>
            <a:ext cx="2439849" cy="2880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21" y="3663475"/>
            <a:ext cx="2350450" cy="31339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4"/>
          <a:stretch/>
        </p:blipFill>
        <p:spPr>
          <a:xfrm>
            <a:off x="6767824" y="461665"/>
            <a:ext cx="2283718" cy="28953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05" y="3663475"/>
            <a:ext cx="2328337" cy="31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58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01816"/>
            <a:ext cx="1273340" cy="1656184"/>
          </a:xfrm>
          <a:prstGeom prst="rect">
            <a:avLst/>
          </a:prstGeom>
        </p:spPr>
      </p:pic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ПИТАНИЯ ДЕТЕЙ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05" y="764704"/>
            <a:ext cx="4560203" cy="774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2744">
            <a:off x="1661878" y="2067078"/>
            <a:ext cx="2869353" cy="3851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3294112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8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54467" y="1873399"/>
            <a:ext cx="4038600" cy="45259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выполнения производственной программы пищеблок МАДОУ обеспечен соответствующим оборудованием и производственными цехами. Приготовление блюд требует соблюдения санитарных норм и правил, что можно осуществить только в правильно оборудованном помещении. Помещения, в которых готовят для детей, подразделяются в зависимости от того, какие операции в них выполняются. В пищеблоке имеются: горячий цех,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моечная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кухонной посуды холодный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цех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мясо-рыбный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цех,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овощной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цех, складские помещения,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кладовая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сухих продуктов, кладовая овощей,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обработки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яиц,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помещение для уборочного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инвентаря, раздаточная.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81434438"/>
              </p:ext>
            </p:extLst>
          </p:nvPr>
        </p:nvGraphicFramePr>
        <p:xfrm>
          <a:off x="4374668" y="1304567"/>
          <a:ext cx="4312132" cy="544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700">
                  <a:extLst>
                    <a:ext uri="{9D8B030D-6E8A-4147-A177-3AD203B41FA5}">
                      <a16:colId xmlns:a16="http://schemas.microsoft.com/office/drawing/2014/main" val="870371385"/>
                    </a:ext>
                  </a:extLst>
                </a:gridCol>
                <a:gridCol w="802432">
                  <a:extLst>
                    <a:ext uri="{9D8B030D-6E8A-4147-A177-3AD203B41FA5}">
                      <a16:colId xmlns:a16="http://schemas.microsoft.com/office/drawing/2014/main" val="4048417847"/>
                    </a:ext>
                  </a:extLst>
                </a:gridCol>
              </a:tblGrid>
              <a:tr h="241922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23755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Моноблок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7094459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Холодильники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разнотемпературные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7091639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Шкаф холодильный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7839325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Картофелечистка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509401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Котел пищеварочный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1705472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Машина овощерезательная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924461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Мясорубка электрическая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638092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Пароконвектомат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711178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Привод универсальный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6452967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Электроплита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4013159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8120381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Столы производственные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4580615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82466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Фильтр для очистки воды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746247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Тестомес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290332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Стеллажи металлические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083218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Полка для хранения крышек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469475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Водонагреватель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5840966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Доска для приготовления мучной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3746494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Подтоварник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4439159"/>
                  </a:ext>
                </a:extLst>
              </a:tr>
              <a:tr h="241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Емкость для обработки яиц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0351642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0181" y="0"/>
            <a:ext cx="7898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СОСТОЯНИЕ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МАТЕРИАЛЬНО-ТЕХНИЧЕСКОЙ БАЗЫ ПИЩЕБЛОКА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3" y="3105836"/>
            <a:ext cx="38576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42985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7" y="94820"/>
            <a:ext cx="1513049" cy="179996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339577" y="1281484"/>
            <a:ext cx="4463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Технологическое оборудование пищеблока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4624" y="4869160"/>
            <a:ext cx="1273340" cy="1656184"/>
          </a:xfrm>
          <a:prstGeom prst="rect">
            <a:avLst/>
          </a:prstGeom>
        </p:spPr>
      </p:pic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ПИТАНИЯ ДЕТЕЙ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28716" y="692696"/>
            <a:ext cx="4553944" cy="772160"/>
            <a:chOff x="2500316" y="1645920"/>
            <a:chExt cx="4553944" cy="77216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500316" y="1645920"/>
              <a:ext cx="4553944" cy="772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2500316" y="1645920"/>
              <a:ext cx="4553944" cy="77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«Методический контроль»</a:t>
              </a:r>
              <a:endParaRPr lang="ru-RU" sz="2500" kern="120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3145">
            <a:off x="4833053" y="442714"/>
            <a:ext cx="2528892" cy="3609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6" y="1620180"/>
            <a:ext cx="2687100" cy="3589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1616">
            <a:off x="5873499" y="2549842"/>
            <a:ext cx="2871010" cy="3561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048">
            <a:off x="2866128" y="3051339"/>
            <a:ext cx="26460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11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ПИТАНИЯ ДЕТЕЙ</a:t>
            </a:r>
            <a:endParaRPr lang="ru-RU" sz="24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971600" y="1700808"/>
            <a:ext cx="4558984" cy="772160"/>
            <a:chOff x="2500316" y="2611119"/>
            <a:chExt cx="4558984" cy="77216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500316" y="2611119"/>
              <a:ext cx="4558984" cy="772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2500316" y="2611119"/>
              <a:ext cx="4558984" cy="77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«Детский контроль качества»</a:t>
              </a:r>
              <a:endParaRPr lang="ru-RU" sz="2500" kern="12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9992" y="461665"/>
            <a:ext cx="1667068" cy="16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38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0" y="1972797"/>
            <a:ext cx="8444933" cy="4254134"/>
          </a:xfrm>
          <a:prstGeom prst="rect">
            <a:avLst/>
          </a:prstGeom>
        </p:spPr>
      </p:pic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46921"/>
            <a:ext cx="8736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ИНФОРМАЦИОННЫЕ СТЕНДЫ ПО ПИТАНИЮ</a:t>
            </a: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411760" y="836712"/>
            <a:ext cx="4879282" cy="781433"/>
            <a:chOff x="-1486837" y="-1551568"/>
            <a:chExt cx="4879282" cy="78143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1486837" y="-1551568"/>
              <a:ext cx="4558984" cy="772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-1166539" y="-1542295"/>
              <a:ext cx="4558984" cy="77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В холле детского сада</a:t>
              </a:r>
              <a:endParaRPr lang="ru-RU" sz="2500" kern="1200" dirty="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2822" y="5202940"/>
            <a:ext cx="1282984" cy="16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64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46921"/>
            <a:ext cx="8736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ИНФОРМАЦИОННЫЕ СТЕНДЫ ПО ПИТАНИЮ</a:t>
            </a:r>
            <a:endParaRPr lang="ru-RU" sz="2000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324500" y="506702"/>
            <a:ext cx="4703853" cy="786190"/>
            <a:chOff x="356742" y="-1487254"/>
            <a:chExt cx="4703853" cy="78619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01611" y="-1473224"/>
              <a:ext cx="4558984" cy="772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356742" y="-1487254"/>
              <a:ext cx="4558984" cy="77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/>
                <a:t>В группах детского сада</a:t>
              </a:r>
              <a:endParaRPr lang="ru-RU" sz="2500" kern="1200" dirty="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336">
            <a:off x="216373" y="3668788"/>
            <a:ext cx="3851282" cy="28884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2817">
            <a:off x="4895984" y="3484372"/>
            <a:ext cx="3996058" cy="2997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28" y="1338533"/>
            <a:ext cx="3576397" cy="2682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01" y="2339875"/>
            <a:ext cx="1667068" cy="16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3803" y="160338"/>
            <a:ext cx="8736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ИНФОРМАЦИИ НА САЙТЕ 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https://326.tvoysadik.ru/?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section_id=394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8"/>
          <a:stretch/>
        </p:blipFill>
        <p:spPr>
          <a:xfrm>
            <a:off x="460375" y="1348127"/>
            <a:ext cx="4392087" cy="2673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55" y="980728"/>
            <a:ext cx="3891541" cy="242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460375" y="4209850"/>
            <a:ext cx="4076338" cy="2241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53417"/>
            <a:ext cx="4591350" cy="287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82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3803" y="160338"/>
            <a:ext cx="8736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ИНФОРМАЦИОННАЯ, РАЗЪЯСНИТЕЛЬНАЯ, ПРОСВЕТИТЕЛЬСКАЯ РАБОТА С РОДИТЕЛЯМИ (ЗАКОННЫМИ ПРЕДСТАВИТЕЛЯМИ) ПО ПРОПАГАНДЕ ЗДОРОВОГО ПИТАНИЯ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-293" r="24614" b="293"/>
          <a:stretch/>
        </p:blipFill>
        <p:spPr>
          <a:xfrm>
            <a:off x="141403" y="1118107"/>
            <a:ext cx="3854533" cy="2846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50" y="1931355"/>
            <a:ext cx="5184576" cy="47766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90" y="4799319"/>
            <a:ext cx="3998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disk.yandex.ru/i/jTy9xb6y-CvsDw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14771" y="4394045"/>
            <a:ext cx="4005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Фильм о правильном выборе продуктов!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3" y="5203261"/>
            <a:ext cx="1154874" cy="16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2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3803" y="160338"/>
            <a:ext cx="8736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ПРОГРАММ, НАПРАВЛЕННЫХ НА ФОРМИРОВАНИЕ ПРАВИЛЬНЫХ ПИЩЕВЫХ ПРИВЫЧЕК У ДЕТЕЙ ДОШКОЛЬНОГО ВОЗРАСТА</a:t>
            </a:r>
            <a:endParaRPr lang="ru-RU" sz="20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35563"/>
            <a:ext cx="7139035" cy="185334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096" y="1052736"/>
            <a:ext cx="1667068" cy="16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8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6402f09a-baab-4a32-8a91-6c28bc3605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3803" y="160338"/>
            <a:ext cx="8736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РАБОТНИКОВ, ПЕДАГОГОВ ПО ВОПРОСАМ ОРГАНИЗАЦИИ ЗДОРОВОГО ПИТАНИЯ ДЕТЕЙ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353"/>
            <a:ext cx="2171513" cy="16013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02" y="912074"/>
            <a:ext cx="4457718" cy="2808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01" y="3212976"/>
            <a:ext cx="5243299" cy="350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2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1392191" cy="1656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704" y="105125"/>
            <a:ext cx="1293398" cy="1654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76" y="0"/>
            <a:ext cx="1343224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8942"/>
            <a:ext cx="1656184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81361"/>
            <a:ext cx="1667068" cy="16962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1" y="1759864"/>
            <a:ext cx="1558899" cy="11495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32" y="2909453"/>
            <a:ext cx="1599667" cy="15996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81361"/>
            <a:ext cx="1656184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33" y="2920820"/>
            <a:ext cx="1599667" cy="15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30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7" y="1643051"/>
            <a:ext cx="8607331" cy="2071702"/>
          </a:xfrm>
        </p:spPr>
        <p:txBody>
          <a:bodyPr>
            <a:noAutofit/>
          </a:bodyPr>
          <a:lstStyle/>
          <a:p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6600" dirty="0" smtClean="0">
                <a:solidFill>
                  <a:schemeClr val="tx2"/>
                </a:solidFill>
                <a:latin typeface="Monotype Corsiva" pitchFamily="66" charset="0"/>
              </a:rPr>
              <a:t/>
            </a:r>
            <a:br>
              <a:rPr lang="ru-RU" sz="66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4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ГОРЯЧИЙ ЦЕХ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Тепловая обработка сырья, приготовление несложных кондитерских изделий</a:t>
            </a:r>
          </a:p>
          <a:p>
            <a:pPr marL="0" indent="0" algn="ctr">
              <a:buFont typeface="Arial" pitchFamily="34" charset="0"/>
              <a:buNone/>
            </a:pP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9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69742" y="2261437"/>
            <a:ext cx="4038600" cy="500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Горячий цех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8457585"/>
              </p:ext>
            </p:extLst>
          </p:nvPr>
        </p:nvGraphicFramePr>
        <p:xfrm>
          <a:off x="122463" y="2786634"/>
          <a:ext cx="4038600" cy="3975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Электроплита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Пароконвектомат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Столы производственные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Привод универсальный для готовой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Котел пищеварочный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499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777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 для хранения суточных проб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484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Фильтр для очистки воды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039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Тестомес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673321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53565" y="21429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ПРОИЗВОДСТВЕННЫХ ПОМЕЩЕНИЙ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42985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7" y="94820"/>
            <a:ext cx="1513049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917"/>
            <a:ext cx="9144000" cy="31521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69742" y="2261437"/>
            <a:ext cx="4038600" cy="500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Горячий цех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2851622"/>
              </p:ext>
            </p:extLst>
          </p:nvPr>
        </p:nvGraphicFramePr>
        <p:xfrm>
          <a:off x="2552700" y="4992572"/>
          <a:ext cx="4038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Стеллажи металлические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Полка для хранения крышек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 производственный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Водонагреватель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53565" y="21429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МОЕЧНАЯ КУХОННОЙ ПОСУДЫ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666" y="1224476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51" y="5065777"/>
            <a:ext cx="1513049" cy="17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ЦЕХ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Приготовление холодных блюд (салатов), нарезка хлеба и сыра </a:t>
            </a:r>
          </a:p>
          <a:p>
            <a:pPr marL="0" indent="0" algn="ctr">
              <a:buFont typeface="Arial" pitchFamily="34" charset="0"/>
              <a:buNone/>
            </a:pP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3" y="1700808"/>
            <a:ext cx="8802313" cy="359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14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20508" y="2215771"/>
            <a:ext cx="4038600" cy="500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цех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58337526"/>
              </p:ext>
            </p:extLst>
          </p:nvPr>
        </p:nvGraphicFramePr>
        <p:xfrm>
          <a:off x="94783" y="2715835"/>
          <a:ext cx="4038600" cy="4104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160">
                  <a:extLst>
                    <a:ext uri="{9D8B030D-6E8A-4147-A177-3AD203B41FA5}">
                      <a16:colId xmlns:a16="http://schemas.microsoft.com/office/drawing/2014/main" val="3502758643"/>
                    </a:ext>
                  </a:extLst>
                </a:gridCol>
                <a:gridCol w="874440">
                  <a:extLst>
                    <a:ext uri="{9D8B030D-6E8A-4147-A177-3AD203B41FA5}">
                      <a16:colId xmlns:a16="http://schemas.microsoft.com/office/drawing/2014/main" val="1472758023"/>
                    </a:ext>
                  </a:extLst>
                </a:gridCol>
              </a:tblGrid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Ванны моечные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817112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Холодильник среднетемпературный для хранения молочной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5803157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Доска для приготовления мучной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5386564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Привод универсальный для готовой продукции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1147636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Столы производственные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839367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Привод универсальный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499991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Бактерицидная установка для обеззараживания воздуха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777288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4484268"/>
                  </a:ext>
                </a:extLst>
              </a:tr>
              <a:tr h="365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Полка для хранения крышек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403902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53565" y="214291"/>
            <a:ext cx="7898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ИНТЕРЬЕР ПРОИЗВОДСТВЕННЫХ ПОМЕЩЕНИЙ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42985"/>
            <a:ext cx="735808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7" y="94820"/>
            <a:ext cx="1513049" cy="1799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2762" y="4096511"/>
            <a:ext cx="3140968" cy="209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/>
          <p:cNvSpPr txBox="1">
            <a:spLocks/>
          </p:cNvSpPr>
          <p:nvPr/>
        </p:nvSpPr>
        <p:spPr>
          <a:xfrm>
            <a:off x="0" y="116632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Мясо-рыбный цех </a:t>
            </a:r>
            <a:endParaRPr lang="ru-RU" sz="31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кулинарная обработка мяса, рыбы, куры и яиц</a:t>
            </a:r>
          </a:p>
          <a:p>
            <a:pPr marL="0" indent="0" algn="ctr">
              <a:buFont typeface="Arial" pitchFamily="34" charset="0"/>
              <a:buNone/>
            </a:pPr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132856"/>
            <a:ext cx="8604448" cy="233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854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12234</TotalTime>
  <Words>1135</Words>
  <Application>Microsoft Office PowerPoint</Application>
  <PresentationFormat>Экран (4:3)</PresentationFormat>
  <Paragraphs>273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Monotype Corsiva</vt:lpstr>
      <vt:lpstr>Times New Roman</vt:lpstr>
      <vt:lpstr>Тема Office</vt:lpstr>
      <vt:lpstr>МУНИЦИПАЛЬНОЕ АВТОНОМНОЕ ДОШКОЛЬНОЕ ОБРАЗОВАТЕЛЬНОЕ УЧРЕЖДЕНИЕ – ДЕТСКИЙ САД № 326 ЮРИДИЧЕСКИЙ АДРЕС: 620073, СВЕРДЛОВСКАЯ ОБЛ., Г. ЕКАТЕРИНБУРГ, УЛ. КРЕСТИНСКОГО, 39 а ТЕЛ.: 218-35-08, e-mail: mdou326@eduekb.ru, САЙТ:https://326.tvoysadik.ru/</vt:lpstr>
      <vt:lpstr>Презентация PowerPoint</vt:lpstr>
      <vt:lpstr>   </vt:lpstr>
      <vt:lpstr>Презентация PowerPoint</vt:lpstr>
      <vt:lpstr>   </vt:lpstr>
      <vt:lpstr>   </vt:lpstr>
      <vt:lpstr>Презентация PowerPoint</vt:lpstr>
      <vt:lpstr>   </vt:lpstr>
      <vt:lpstr>Презентация PowerPoint</vt:lpstr>
      <vt:lpstr>  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326_2</cp:lastModifiedBy>
  <cp:revision>215</cp:revision>
  <dcterms:created xsi:type="dcterms:W3CDTF">2020-11-19T19:14:02Z</dcterms:created>
  <dcterms:modified xsi:type="dcterms:W3CDTF">2024-02-12T10:42:58Z</dcterms:modified>
</cp:coreProperties>
</file>