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6"/>
  </p:notesMasterIdLst>
  <p:sldIdLst>
    <p:sldId id="256" r:id="rId2"/>
    <p:sldId id="258" r:id="rId3"/>
    <p:sldId id="271" r:id="rId4"/>
    <p:sldId id="262" r:id="rId5"/>
    <p:sldId id="259" r:id="rId6"/>
    <p:sldId id="261" r:id="rId7"/>
    <p:sldId id="269" r:id="rId8"/>
    <p:sldId id="272" r:id="rId9"/>
    <p:sldId id="273" r:id="rId10"/>
    <p:sldId id="274" r:id="rId11"/>
    <p:sldId id="275" r:id="rId12"/>
    <p:sldId id="270" r:id="rId13"/>
    <p:sldId id="265" r:id="rId14"/>
    <p:sldId id="277" r:id="rId1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4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8029F6E-E538-4D1A-86D4-F09733825EA9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DD5F830-2821-418B-9D42-4C7B7246F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97C42E-7972-4672-B2D3-AB1F1A03277F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D7902-825E-4E84-BD8D-0036319D8DAB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7F062-70A8-4A68-8326-43044C038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DF91B-9A7E-49BD-810F-F5EB546468FD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3B594-C94F-4691-AED6-990F158720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90A16-7F74-414F-8E8C-965C6C93AD73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42ED8-6E62-4F27-ADDE-B669E968F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74253-D07F-4060-9B7A-F19B602BA780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6F5A5-743D-4792-8B81-DCA670AD4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7E0A6-4584-4577-BDF7-C7409F5CB0F3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9C5E-D541-48BA-82F1-394856ADA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7C741-DD05-452B-A734-2C4F10BAA3EA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C8922-D4B0-40AA-A13B-BB46838EB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D4959-CDB4-4031-993B-EB057635CE13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8B6B3-8E31-4377-9554-4C300DB030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46019-DEAD-491C-B6C5-CBCB41E89832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B9D9D-83BD-4EB6-8EA2-3398D4AD7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1D248-59E8-449C-8C76-3AA131C0CA72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8F2B4-56EC-4FF5-91BC-9EAACDFB3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C0006-99DC-4D0F-AF6B-DFFF312E1249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185CD-B825-433B-91AE-A64368C32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35367-56C1-4CCB-8F4E-CCE66AFED307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A560B-2941-4E88-B420-DBF0B8CA5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CAFC0-2B92-47BF-8AD9-F550923DC322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4A22B-2110-462E-BB92-F81A2786C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F798D-5830-4623-92F9-A704D065538F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FE509-4454-4A45-9CBB-A133BBAD50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C909D-A751-4EB5-86B9-B89BDFBB84AC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E2CCD-C993-4937-962B-D3D6B1A29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211DC-FA04-4DB0-A05D-C35230410C59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B626-F771-40A9-BC86-4A8EA53F4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A22E9-CE17-4D08-85FD-570C7D68ACD1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EAB27-21F7-4C04-915E-E31AE5B4D4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8933" cy="3646504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730" y="3771618"/>
              <a:ext cx="349763" cy="1310216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105" y="5052893"/>
              <a:ext cx="357653" cy="82085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6746" y="3811082"/>
              <a:ext cx="457585" cy="1853508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3355" y="1263001"/>
              <a:ext cx="144639" cy="2508617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5889" y="5640911"/>
              <a:ext cx="111767" cy="232840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0967" y="3599290"/>
              <a:ext cx="68375" cy="42358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1493" y="2802110"/>
              <a:ext cx="1168945" cy="2250783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331" y="5664590"/>
              <a:ext cx="99932" cy="209161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1493" y="5081833"/>
              <a:ext cx="114396" cy="559078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1493" y="4977910"/>
              <a:ext cx="32872" cy="189429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105" y="5434381"/>
              <a:ext cx="174882" cy="439370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15A584-4F62-48B6-A810-4D27A67AFD87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A14127-97E2-41D1-9D1C-D7CE0DB886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175" y="109538"/>
            <a:ext cx="10891838" cy="52133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Проект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«История маленького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чемоданчика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« История родного города»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          МАДОУ № 326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Воспитатели: Панова Е.В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                                          </a:t>
            </a:r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Токманцева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Н.В.             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9458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8175" y="2232025"/>
            <a:ext cx="5121275" cy="4195763"/>
          </a:xfrm>
        </p:spPr>
      </p:pic>
      <p:pic>
        <p:nvPicPr>
          <p:cNvPr id="19459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3070225"/>
            <a:ext cx="297497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2592388" y="280988"/>
            <a:ext cx="8912225" cy="806450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Познавательное развитие</a:t>
            </a:r>
          </a:p>
        </p:txBody>
      </p:sp>
      <p:pic>
        <p:nvPicPr>
          <p:cNvPr id="29698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2838" y="1390650"/>
            <a:ext cx="2674937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2838" y="3597275"/>
            <a:ext cx="2674937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200" y="1390650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9750" y="1390650"/>
            <a:ext cx="254317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03913" y="1390650"/>
            <a:ext cx="2598737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Рисунок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92813" y="3643313"/>
            <a:ext cx="250983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Рисунок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0200" y="3670300"/>
            <a:ext cx="2590800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Рисунок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51188" y="3643313"/>
            <a:ext cx="2471737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6" name="Объект 1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9707" name="Прямоугольник 13"/>
          <p:cNvSpPr>
            <a:spLocks noChangeArrowheads="1"/>
          </p:cNvSpPr>
          <p:nvPr/>
        </p:nvSpPr>
        <p:spPr bwMode="auto">
          <a:xfrm>
            <a:off x="1665288" y="5805488"/>
            <a:ext cx="9742487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Познавательное развитие является одним из важных аспектов развития ребенка, поскольку оно направлено на формирование его познавательных способностей, мышления, воображения и любознательности.</a:t>
            </a:r>
            <a:r>
              <a:rPr lang="ru-RU">
                <a:solidFill>
                  <a:srgbClr val="333333"/>
                </a:solidFill>
                <a:latin typeface="YS Text"/>
              </a:rPr>
              <a:t> 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2592388" y="163513"/>
            <a:ext cx="8912225" cy="750887"/>
          </a:xfrm>
        </p:spPr>
        <p:txBody>
          <a:bodyPr/>
          <a:lstStyle/>
          <a:p>
            <a:r>
              <a:rPr lang="ru-RU" smtClean="0"/>
              <a:t>Создание «Музея в чемодане».</a:t>
            </a:r>
          </a:p>
        </p:txBody>
      </p:sp>
      <p:pic>
        <p:nvPicPr>
          <p:cNvPr id="30722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0525" y="1355725"/>
            <a:ext cx="2024063" cy="2701925"/>
          </a:xfrm>
        </p:spPr>
      </p:pic>
      <p:pic>
        <p:nvPicPr>
          <p:cNvPr id="30723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7638" y="2413000"/>
            <a:ext cx="3221037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Прямоугольник 1"/>
          <p:cNvSpPr>
            <a:spLocks noChangeArrowheads="1"/>
          </p:cNvSpPr>
          <p:nvPr/>
        </p:nvSpPr>
        <p:spPr bwMode="auto">
          <a:xfrm>
            <a:off x="3048000" y="804863"/>
            <a:ext cx="81708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Отличие такого музея от стационарного в том, что экспонаты можно не только разглядывать, но и трогать, и даже примерять. Это повышает интерес  к изучаемым предметам. Идея заключается в умении быстро развернуть мобильную выставку, в которой можно манипулировать музейными предметами, что очень важно для детей, поскольку они осваивают мир активно и практически.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МАДОУ326\Downloads\20231130_0903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8202" y="2461847"/>
            <a:ext cx="3226191" cy="2307102"/>
          </a:xfrm>
          <a:prstGeom prst="rect">
            <a:avLst/>
          </a:prstGeom>
          <a:noFill/>
        </p:spPr>
      </p:pic>
      <p:pic>
        <p:nvPicPr>
          <p:cNvPr id="1027" name="Picture 3" descr="C:\Users\МАДОУ326\Downloads\20231130_0902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0443" y="4533313"/>
            <a:ext cx="2822917" cy="2117188"/>
          </a:xfrm>
          <a:prstGeom prst="rect">
            <a:avLst/>
          </a:prstGeom>
          <a:noFill/>
        </p:spPr>
      </p:pic>
      <p:pic>
        <p:nvPicPr>
          <p:cNvPr id="1028" name="Picture 4" descr="C:\Users\МАДОУ326\Downloads\20231130_0902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7366" y="4642339"/>
            <a:ext cx="2724443" cy="2043332"/>
          </a:xfrm>
          <a:prstGeom prst="rect">
            <a:avLst/>
          </a:prstGeom>
          <a:noFill/>
        </p:spPr>
      </p:pic>
      <p:pic>
        <p:nvPicPr>
          <p:cNvPr id="1029" name="Picture 5" descr="C:\Users\МАДОУ326\Downloads\20231130_090706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62757" y="2082018"/>
            <a:ext cx="2808849" cy="2106637"/>
          </a:xfrm>
          <a:prstGeom prst="rect">
            <a:avLst/>
          </a:prstGeom>
          <a:noFill/>
        </p:spPr>
      </p:pic>
      <p:pic>
        <p:nvPicPr>
          <p:cNvPr id="1030" name="Picture 6" descr="C:\Users\МАДОУ326\Downloads\20231130_0905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20222" y="4473527"/>
            <a:ext cx="2696308" cy="2096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979613" y="231775"/>
            <a:ext cx="9525000" cy="969963"/>
          </a:xfrm>
        </p:spPr>
        <p:txBody>
          <a:bodyPr/>
          <a:lstStyle/>
          <a:p>
            <a:pPr eaLnBrk="1" hangingPunct="1"/>
            <a:r>
              <a:rPr lang="ru-RU" smtClean="0"/>
              <a:t>Наш мобильный музей в чемодане</a:t>
            </a:r>
          </a:p>
        </p:txBody>
      </p:sp>
      <p:pic>
        <p:nvPicPr>
          <p:cNvPr id="2050" name="Picture 2" descr="C:\Users\МАДОУ326\Downloads\20231130_0913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68" y="2471224"/>
            <a:ext cx="6087119" cy="4070254"/>
          </a:xfrm>
          <a:prstGeom prst="rect">
            <a:avLst/>
          </a:prstGeom>
          <a:noFill/>
        </p:spPr>
      </p:pic>
      <p:pic>
        <p:nvPicPr>
          <p:cNvPr id="2052" name="Picture 4" descr="C:\Users\МАДОУ326\Downloads\20231130_0914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691" y="1308296"/>
            <a:ext cx="5664591" cy="4248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Результат проекта:</a:t>
            </a:r>
            <a:br>
              <a:rPr lang="ru-RU" b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Знания, полученные во время проекта, помогли повысить значимость патриотического воспитания детей, формированию патриотических чувств у дошкольников. Родители и воспитатели убедились в том, насколько актуальна тема изучения родного города. Проект заинтересовал детей и взрослых, сплотил родителей и детей в воспитании будущих граждан своего города и страны.</a:t>
            </a:r>
          </a:p>
          <a:p>
            <a:pPr eaLnBrk="1" hangingPunct="1"/>
            <a:r>
              <a:rPr lang="ru-RU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Все этапы проекта прошли через разные виды деятельности, использовался развивающий, дифференцированный подход к каждому ребёнку. Родители вместе с детьми представили очень интересную информацию по теме «Улицы нашего города», сопровождали свои рассказы показом фотографий о родном городе.</a:t>
            </a:r>
          </a:p>
          <a:p>
            <a:pPr eaLnBrk="1" hangingPunct="1"/>
            <a:r>
              <a:rPr lang="ru-RU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 дальнейшем планируем продолжить работу по знакомству с городом и его окрестностями.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2589213" y="1433513"/>
            <a:ext cx="8915400" cy="4478337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ru-RU" sz="6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33795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213" y="2497138"/>
            <a:ext cx="7700962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049338" y="190500"/>
            <a:ext cx="8912225" cy="184308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1077913" y="955675"/>
            <a:ext cx="10426700" cy="59023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Актуальность темы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   У каждого человека есть свой любимый город. Чаще всего любимым городом, поселком, краем является то место, где человек родился.    Сколько бы ни было лет человеку, он всегда помнит какие-то моменты из своего детства, а вместе с ними и места, где они происходили. 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Не имея достаточного количества знаний, трудно сформировать у ребенка уважительное отношение к малой Родите. Детские воспоминания самые яркие и волнительные. Чем больше ребенок с детства будет знать о родных местах, родном городе, тем ближе и роднее будет становиться ему Родина.  </a:t>
            </a:r>
          </a:p>
          <a:p>
            <a:pPr marL="0" indent="0"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</a:p>
          <a:p>
            <a:pPr marL="0" indent="0" algn="just" eaLnBrk="1" hangingPunct="1"/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Большое значение для познавательного, социально-личностного и нравственного развития детей дошкольного возраста имеет знакомство с родным городом, его  достопримечательностями, улицей, на которой проживает ребенок, с известными людьми, которые строили наш город.</a:t>
            </a:r>
          </a:p>
          <a:p>
            <a:pPr marL="0" indent="0" algn="just" eaLnBrk="1" hangingPunct="1"/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  Родители имеют недостаточно знаний о своем городе, не уделяют внимание данной проблеме, считая ее неважной, дети не владеют достаточной информацией о родном городе. Не имея достаточного количества знаний, трудно сформировать уважительное отношение к малой Родине.</a:t>
            </a:r>
          </a:p>
          <a:p>
            <a:pPr marL="0" indent="0" algn="just" eaLnBrk="1" hangingPunct="1"/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  Следовательно, мы считаем данную проблему актуальной не только для нашего детского сада, но и для общества в целом.</a:t>
            </a:r>
          </a:p>
          <a:p>
            <a:pPr marL="0" indent="0" eaLnBrk="1" hangingPunct="1"/>
            <a:endParaRPr lang="ru-RU" smtClean="0"/>
          </a:p>
          <a:p>
            <a:pPr marL="0" indent="0" eaLnBrk="1" hangingPunct="1"/>
            <a:endParaRPr lang="ru-RU" sz="17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>
          <a:xfrm>
            <a:off x="1706563" y="163513"/>
            <a:ext cx="9031287" cy="668337"/>
          </a:xfrm>
        </p:spPr>
        <p:txBody>
          <a:bodyPr/>
          <a:lstStyle/>
          <a:p>
            <a:pPr eaLnBrk="1" hangingPunct="1">
              <a:spcBef>
                <a:spcPts val="1000"/>
              </a:spcBef>
              <a:buClr>
                <a:srgbClr val="A53010"/>
              </a:buClr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асширить знания </a:t>
            </a:r>
            <a:r>
              <a:rPr lang="ru-RU" sz="1600" dirty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детей о истории родного города.</a:t>
            </a:r>
            <a:br>
              <a:rPr lang="ru-RU" sz="1600" dirty="0">
                <a:solidFill>
                  <a:srgbClr val="40404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</a:b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2" name="Rectangle 3"/>
          <p:cNvSpPr>
            <a:spLocks noGrp="1"/>
          </p:cNvSpPr>
          <p:nvPr>
            <p:ph type="body" idx="4294967295"/>
          </p:nvPr>
        </p:nvSpPr>
        <p:spPr>
          <a:xfrm>
            <a:off x="1706563" y="831850"/>
            <a:ext cx="9798050" cy="5868988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anose="02020603050405020304" pitchFamily="18" charset="0"/>
              </a:rPr>
              <a:t>Задачи:</a:t>
            </a:r>
            <a:endParaRPr lang="ru-RU" sz="1600" dirty="0" smtClean="0">
              <a:solidFill>
                <a:srgbClr val="11111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cs typeface="Times New Roman" panose="02020603050405020304" pitchFamily="18" charset="0"/>
              </a:rPr>
              <a:t>Образовательная :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cs typeface="Times New Roman" panose="02020603050405020304" pitchFamily="18" charset="0"/>
              </a:rPr>
              <a:t> -формировать у детей чувство любви к родному краю, своей малой родине на основе приобщения к родной природе, культуре и традициям через творческую, познавательно-исследовательскую деятельность.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cs typeface="Times New Roman" panose="02020603050405020304" pitchFamily="18" charset="0"/>
              </a:rPr>
              <a:t> Развивающая: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cs typeface="Times New Roman" panose="02020603050405020304" pitchFamily="18" charset="0"/>
              </a:rPr>
              <a:t>-развивать познавательный интерес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cs typeface="Times New Roman" panose="02020603050405020304" pitchFamily="18" charset="0"/>
              </a:rPr>
              <a:t>Воспитательная: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rgbClr val="111111"/>
                </a:solidFill>
                <a:latin typeface="Times New Roman" pitchFamily="18" charset="0"/>
                <a:cs typeface="Times New Roman" panose="02020603050405020304" pitchFamily="18" charset="0"/>
              </a:rPr>
              <a:t>-воспитывать у детей нравственно – патриотических чувств в процессе знакомства с родным городом.</a:t>
            </a:r>
            <a:endParaRPr lang="ru-RU" sz="1600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Clr>
                <a:srgbClr val="A53010"/>
              </a:buClr>
              <a:buFont typeface="Wingdings 3" pitchFamily="18" charset="2"/>
              <a:buNone/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Прогнозируемый результат.</a:t>
            </a:r>
          </a:p>
          <a:p>
            <a:pPr marL="114300" indent="0" algn="just" eaLnBrk="1" fontAlgn="auto" hangingPunct="1">
              <a:spcAft>
                <a:spcPts val="0"/>
              </a:spcAft>
              <a:buClr>
                <a:srgbClr val="A53010"/>
              </a:buClr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Обогащенные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систематизированные знания детей об истории города и его культурных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ценностях.</a:t>
            </a:r>
          </a:p>
          <a:p>
            <a:pPr marL="114300" indent="0" algn="just" eaLnBrk="1" fontAlgn="auto" hangingPunct="1">
              <a:spcAft>
                <a:spcPts val="0"/>
              </a:spcAft>
              <a:buClr>
                <a:srgbClr val="A53010"/>
              </a:buClr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Повышение родительской компетентности по представленной проблеме.</a:t>
            </a:r>
          </a:p>
          <a:p>
            <a:pPr marL="114300" indent="0" algn="just" eaLnBrk="1" fontAlgn="auto" hangingPunct="1">
              <a:spcAft>
                <a:spcPts val="0"/>
              </a:spcAft>
              <a:buClr>
                <a:srgbClr val="A53010"/>
              </a:buClr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 воспитанников в учебно-воспитательном процессе.</a:t>
            </a:r>
          </a:p>
          <a:p>
            <a:pPr marL="114300" indent="0" algn="just" eaLnBrk="1" fontAlgn="auto" hangingPunct="1">
              <a:spcAft>
                <a:spcPts val="0"/>
              </a:spcAft>
              <a:buClr>
                <a:srgbClr val="A53010"/>
              </a:buClr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Разработанное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и дидактическое сопровождение по данному разделу.</a:t>
            </a:r>
          </a:p>
          <a:p>
            <a:pPr marL="457200" algn="just" eaLnBrk="1" fontAlgn="auto" hangingPunct="1">
              <a:spcAft>
                <a:spcPts val="0"/>
              </a:spcAft>
              <a:buClr>
                <a:srgbClr val="A53010"/>
              </a:buClr>
              <a:buFont typeface="Wingdings 3" charset="2"/>
              <a:buChar char="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Следовательно, данный проект способствует формированию не только познавательного интереса, но и имеет социальное значение.</a:t>
            </a:r>
          </a:p>
          <a:p>
            <a:pPr eaLnBrk="1" hangingPunct="1">
              <a:defRPr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2592388" y="95250"/>
            <a:ext cx="8912225" cy="5461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555555"/>
                </a:solidFill>
                <a:latin typeface="Tahoma" pitchFamily="34" charset="0"/>
              </a:rPr>
              <a:t>Этапы реализации проекта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0038" y="860425"/>
            <a:ext cx="9934575" cy="5486400"/>
          </a:xfrm>
        </p:spPr>
        <p:txBody>
          <a:bodyPr>
            <a:normAutofit fontScale="85000" lnSpcReduction="10000"/>
          </a:bodyPr>
          <a:lstStyle/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осуществляется в 3 этапа.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этап – подготовительный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включает в себя: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1) беседа с  родителями с целью выявления знаний и представлений о родном городе, его истории, 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достопримечательностей,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2) беседа с  детьми с целью выявления уровня </a:t>
            </a:r>
            <a:r>
              <a:rPr lang="ru-RU" sz="1700" dirty="0" err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сформированости</a:t>
            </a: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 знаний и представлений об истории и культуре родного 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города,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II этап – основной</a:t>
            </a: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, включает в себя: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1) занятия с детьми в соответствии с перспективным планом,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2) совместные мероприятия с семьями воспитанников,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3</a:t>
            </a: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) экскурсии по городу,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4</a:t>
            </a: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) выставки детских работ, семейных коллекций.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«дни выходного дня».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7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7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аглядная информация (буклеты, маршруты выходного дня, художественная литература, информационные ширмы и т. д.)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7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7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овместные с детьми вечера развлечений.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выставка семейных фотографий "Любимый уголок родного города".</a:t>
            </a:r>
          </a:p>
          <a:p>
            <a:pPr marL="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i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III этап – итоговый</a:t>
            </a: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, включает в себя: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1) повторные беседы с детьми и   родителями</a:t>
            </a:r>
          </a:p>
          <a:p>
            <a:pPr marL="0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2) создание музея в чемодане.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8748713" y="5732463"/>
            <a:ext cx="409575" cy="41275"/>
          </a:xfrm>
          <a:custGeom>
            <a:avLst/>
            <a:gdLst>
              <a:gd name="connsiteX0" fmla="*/ 409433 w 409433"/>
              <a:gd name="connsiteY0" fmla="*/ 40943 h 40943"/>
              <a:gd name="connsiteX1" fmla="*/ 0 w 409433"/>
              <a:gd name="connsiteY1" fmla="*/ 0 h 40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9433" h="40943">
                <a:moveTo>
                  <a:pt x="409433" y="40943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2592388" y="122238"/>
            <a:ext cx="8912225" cy="784225"/>
          </a:xfrm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Экскурсия по городу</a:t>
            </a:r>
          </a:p>
        </p:txBody>
      </p:sp>
      <p:pic>
        <p:nvPicPr>
          <p:cNvPr id="23554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78600" y="3136900"/>
            <a:ext cx="1774825" cy="2370138"/>
          </a:xfrm>
        </p:spPr>
      </p:pic>
      <p:pic>
        <p:nvPicPr>
          <p:cNvPr id="23555" name="Picture 4" descr="5cyph1eh1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25" y="2887663"/>
            <a:ext cx="17018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7D-CD5xbAG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83825" y="2174875"/>
            <a:ext cx="1785938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8" descr="IEek60m_-f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17050" y="5205413"/>
            <a:ext cx="2633663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9750" y="946150"/>
            <a:ext cx="25273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59925" y="144463"/>
            <a:ext cx="25098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7" descr="fF26cYJQESk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6538" y="1371600"/>
            <a:ext cx="235585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Рисунок 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2888" y="3265488"/>
            <a:ext cx="23495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Рисунок 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6538" y="5154613"/>
            <a:ext cx="2355850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Рисунок 6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2738" y="906463"/>
            <a:ext cx="3473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Рисунок 7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89750" y="5199063"/>
            <a:ext cx="2390775" cy="159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Рисунок 8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14875" y="4695825"/>
            <a:ext cx="1711325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6" name="Прямоугольник 9"/>
          <p:cNvSpPr>
            <a:spLocks noChangeArrowheads="1"/>
          </p:cNvSpPr>
          <p:nvPr/>
        </p:nvSpPr>
        <p:spPr bwMode="auto">
          <a:xfrm>
            <a:off x="2319338" y="3176588"/>
            <a:ext cx="4183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457200" eaLnBrk="0" hangingPunct="0">
              <a:spcBef>
                <a:spcPts val="1000"/>
              </a:spcBef>
              <a:buClr>
                <a:srgbClr val="A53010"/>
              </a:buClr>
              <a:buFont typeface="Wingdings 3" pitchFamily="18" charset="2"/>
              <a:buChar char=""/>
            </a:pPr>
            <a:r>
              <a:rPr lang="ru-RU" sz="16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Экскурсия по городу Екатеринбургу является очень увлекательной и интересной . Она позволяет познакомиться с богатой историей города, насладиться красотами его архитектуры и посетить уникальные музеи и памятники культуры. </a:t>
            </a:r>
            <a:endParaRPr lang="ru-RU" sz="160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67" name="Picture 6" descr="cJo1vuGO15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28913" y="4687888"/>
            <a:ext cx="1833562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2592388" y="136525"/>
            <a:ext cx="8912225" cy="176847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Arial" charset="0"/>
              </a:rPr>
              <a:t>Детско – родительский проект «Достопримечательности нашего города»</a:t>
            </a:r>
          </a:p>
        </p:txBody>
      </p:sp>
      <p:pic>
        <p:nvPicPr>
          <p:cNvPr id="24578" name="Picture 4" descr="Aqkl7rY74D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275" y="3868738"/>
            <a:ext cx="203835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5" descr="bU9ZpqnVE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0100" y="1163638"/>
            <a:ext cx="18081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 descr="f6tHsE9rUl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74288" y="1241425"/>
            <a:ext cx="1879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8" descr="GsutWcPLyw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99163" y="1257300"/>
            <a:ext cx="1933575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9" descr="J9al7s4oX-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275" y="1181100"/>
            <a:ext cx="163195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0" descr="Jnfe0ROYvp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21138" y="1204913"/>
            <a:ext cx="1906587" cy="25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Рисунок 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53513" y="3868738"/>
            <a:ext cx="2982912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Объект 5"/>
          <p:cNvPicPr>
            <a:picLocks noGrp="1" noChangeAspect="1"/>
          </p:cNvPicPr>
          <p:nvPr>
            <p:ph idx="1"/>
          </p:nvPr>
        </p:nvPicPr>
        <p:blipFill>
          <a:blip r:embed="rId10" cstate="print"/>
          <a:srcRect/>
          <a:stretch>
            <a:fillRect/>
          </a:stretch>
        </p:blipFill>
        <p:spPr>
          <a:xfrm>
            <a:off x="8075613" y="1241425"/>
            <a:ext cx="1955800" cy="2505075"/>
          </a:xfrm>
        </p:spPr>
      </p:pic>
      <p:pic>
        <p:nvPicPr>
          <p:cNvPr id="24586" name="Рисунок 1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27913" y="3868738"/>
            <a:ext cx="1547812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Рисунок 2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83113" y="3865563"/>
            <a:ext cx="2779712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Рисунок 4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30475" y="3829050"/>
            <a:ext cx="1985963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Прямоугольник 7"/>
          <p:cNvSpPr>
            <a:spLocks noChangeArrowheads="1"/>
          </p:cNvSpPr>
          <p:nvPr/>
        </p:nvSpPr>
        <p:spPr bwMode="auto">
          <a:xfrm>
            <a:off x="1433513" y="5961063"/>
            <a:ext cx="10510837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Знакомясь с родным городом, его достопримечательностями, ребёнок учится осознавать себя живущим в определённый временной период, в определённых этнокультурных условиях</a:t>
            </a:r>
            <a:r>
              <a:rPr lang="ru-RU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1173163" y="122238"/>
            <a:ext cx="11018837" cy="741362"/>
          </a:xfrm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Развлечение для детей «Традиции моего города»</a:t>
            </a:r>
          </a:p>
        </p:txBody>
      </p:sp>
      <p:pic>
        <p:nvPicPr>
          <p:cNvPr id="26626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7838" y="4862513"/>
            <a:ext cx="2728912" cy="1819275"/>
          </a:xfrm>
        </p:spPr>
      </p:pic>
      <p:pic>
        <p:nvPicPr>
          <p:cNvPr id="26627" name="Picture 4" descr="1MJbieadE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838" y="3046413"/>
            <a:ext cx="27289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 descr="g_c8H3PWu2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838" y="1012825"/>
            <a:ext cx="2728912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G8qhjo2bv6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13850" y="2652713"/>
            <a:ext cx="283210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32888" y="4646613"/>
            <a:ext cx="289718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79888" y="4537075"/>
            <a:ext cx="3606800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Рисунок 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13850" y="887413"/>
            <a:ext cx="2816225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Рисунок 5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75100" y="887413"/>
            <a:ext cx="4208463" cy="253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4" name="Прямоугольник 6"/>
          <p:cNvSpPr>
            <a:spLocks noChangeArrowheads="1"/>
          </p:cNvSpPr>
          <p:nvPr/>
        </p:nvSpPr>
        <p:spPr bwMode="auto">
          <a:xfrm>
            <a:off x="3206750" y="3443288"/>
            <a:ext cx="60071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hangingPunct="0">
              <a:spcBef>
                <a:spcPts val="1000"/>
              </a:spcBef>
              <a:buClr>
                <a:srgbClr val="A53010"/>
              </a:buClr>
            </a:pPr>
            <a:r>
              <a:rPr lang="ru-RU" sz="16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Традиции нашего города являются уникальным и неповторимым наследием, которое передаются из поколения в поколение. Одной из наиболее яркой традицией в нашего города является празднование национальных праздников.</a:t>
            </a:r>
            <a:endParaRPr lang="ru-RU" sz="160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1201738" y="95250"/>
            <a:ext cx="10302875" cy="679450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Участие родителей в различных мероприятиях</a:t>
            </a:r>
          </a:p>
        </p:txBody>
      </p:sp>
      <p:pic>
        <p:nvPicPr>
          <p:cNvPr id="27650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75300" y="3124200"/>
            <a:ext cx="2028825" cy="3041650"/>
          </a:xfrm>
        </p:spPr>
      </p:pic>
      <p:pic>
        <p:nvPicPr>
          <p:cNvPr id="27651" name="Picture 4" descr="5-9GnEHAxx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300" y="679450"/>
            <a:ext cx="295275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8b9Mbrqq0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02688" y="2832100"/>
            <a:ext cx="3240087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APE3TXNTXx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2413" y="4540250"/>
            <a:ext cx="324008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7" descr="h0ZlnwRp0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300" y="2832100"/>
            <a:ext cx="295275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8" descr="IHOm2a94Py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4863" y="3606800"/>
            <a:ext cx="2062162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00488" y="873125"/>
            <a:ext cx="3014662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Прямоугольник 3"/>
          <p:cNvSpPr>
            <a:spLocks noChangeArrowheads="1"/>
          </p:cNvSpPr>
          <p:nvPr/>
        </p:nvSpPr>
        <p:spPr bwMode="auto">
          <a:xfrm>
            <a:off x="7232650" y="1016000"/>
            <a:ext cx="481171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0" hangingPunct="0">
              <a:spcBef>
                <a:spcPts val="1000"/>
              </a:spcBef>
              <a:buClr>
                <a:srgbClr val="A53010"/>
              </a:buClr>
            </a:pPr>
            <a:r>
              <a:rPr lang="ru-RU" sz="16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Когда родители принимают участие в жизни своего ребенка, это, в первую очередь, ценится. Интересоваться жизнью  может оказаться очень увлекательным занятием для самих взрослых! Ведь, участвуя в различных мероприятиях, которые предоставляет дошкольное учреждение, родители и дети укрепляют свои взаимоотношения. </a:t>
            </a:r>
            <a:endParaRPr lang="ru-RU" sz="160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8" name="Рисунок 7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738" y="5010150"/>
            <a:ext cx="2881312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2592388" y="122238"/>
            <a:ext cx="8912225" cy="874712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Детское творчество</a:t>
            </a:r>
          </a:p>
        </p:txBody>
      </p:sp>
      <p:pic>
        <p:nvPicPr>
          <p:cNvPr id="28674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8938" y="1527175"/>
            <a:ext cx="39687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25" y="3244850"/>
            <a:ext cx="2627313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188" y="1295400"/>
            <a:ext cx="3119437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188" y="4094163"/>
            <a:ext cx="3144837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8938" y="4256088"/>
            <a:ext cx="396875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Объект 5"/>
          <p:cNvSpPr>
            <a:spLocks noGrp="1"/>
          </p:cNvSpPr>
          <p:nvPr>
            <p:ph idx="1"/>
          </p:nvPr>
        </p:nvSpPr>
        <p:spPr>
          <a:xfrm>
            <a:off x="3357563" y="1420813"/>
            <a:ext cx="4651375" cy="4491037"/>
          </a:xfrm>
        </p:spPr>
        <p:txBody>
          <a:bodyPr/>
          <a:lstStyle/>
          <a:p>
            <a:r>
              <a:rPr lang="ru-RU" sz="160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Творчество — это мыслительная и продуктивная деятельность, в результате которой появляются новые уникальные идеи, художественные произведения или технические изобретения.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941</TotalTime>
  <Words>93</Words>
  <Application>Microsoft Office PowerPoint</Application>
  <PresentationFormat>Произвольный</PresentationFormat>
  <Paragraphs>63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Проект «История маленького  чемоданчика»                                                          « История родного города»                                                                                                                                            МАДОУ № 326                                                                                                                               Воспитатели: Панова Е.В                                                               Токманцева Н.В.              </vt:lpstr>
      <vt:lpstr>Слайд 2</vt:lpstr>
      <vt:lpstr>Цель: расширить знания детей о истории родного города. </vt:lpstr>
      <vt:lpstr>Этапы реализации проекта</vt:lpstr>
      <vt:lpstr>Экскурсия по городу</vt:lpstr>
      <vt:lpstr>Детско – родительский проект «Достопримечательности нашего города»</vt:lpstr>
      <vt:lpstr>Развлечение для детей «Традиции моего города»</vt:lpstr>
      <vt:lpstr>Участие родителей в различных мероприятиях</vt:lpstr>
      <vt:lpstr>Детское творчество</vt:lpstr>
      <vt:lpstr>Познавательное развитие</vt:lpstr>
      <vt:lpstr>Создание «Музея в чемодане».</vt:lpstr>
      <vt:lpstr>Наш мобильный музей в чемодане</vt:lpstr>
      <vt:lpstr>Результат проекта: </vt:lpstr>
      <vt:lpstr>Слайд 14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МАДОУ326</cp:lastModifiedBy>
  <cp:revision>51</cp:revision>
  <dcterms:created xsi:type="dcterms:W3CDTF">2023-11-23T16:29:27Z</dcterms:created>
  <dcterms:modified xsi:type="dcterms:W3CDTF">2023-11-30T09:27:29Z</dcterms:modified>
</cp:coreProperties>
</file>