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256" r:id="rId2"/>
    <p:sldId id="258" r:id="rId3"/>
    <p:sldId id="271" r:id="rId4"/>
    <p:sldId id="262" r:id="rId5"/>
    <p:sldId id="259" r:id="rId6"/>
    <p:sldId id="261" r:id="rId7"/>
    <p:sldId id="269" r:id="rId8"/>
    <p:sldId id="272" r:id="rId9"/>
    <p:sldId id="273" r:id="rId10"/>
    <p:sldId id="274" r:id="rId11"/>
    <p:sldId id="275" r:id="rId12"/>
    <p:sldId id="270" r:id="rId13"/>
    <p:sldId id="265" r:id="rId14"/>
    <p:sldId id="277" r:id="rId15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D8029F6E-E538-4D1A-86D4-F09733825EA9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1DD5F830-2821-418B-9D42-4C7B7246F7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97C42E-7972-4672-B2D3-AB1F1A03277F}" type="slidenum">
              <a:rPr lang="ru-RU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0 w 372"/>
              <a:gd name="T1" fmla="*/ 0 h 166"/>
              <a:gd name="T2" fmla="*/ 372 w 372"/>
              <a:gd name="T3" fmla="*/ 166 h 166"/>
            </a:gdLst>
            <a:ahLst/>
            <a:cxnLst>
              <a:cxn ang="0">
                <a:pos x="287" y="166"/>
              </a:cxn>
              <a:cxn ang="0">
                <a:pos x="293" y="164"/>
              </a:cxn>
              <a:cxn ang="0">
                <a:pos x="294" y="163"/>
              </a:cxn>
              <a:cxn ang="0">
                <a:pos x="370" y="87"/>
              </a:cxn>
              <a:cxn ang="0">
                <a:pos x="370" y="78"/>
              </a:cxn>
              <a:cxn ang="0">
                <a:pos x="294" y="3"/>
              </a:cxn>
              <a:cxn ang="0">
                <a:pos x="293" y="2"/>
              </a:cxn>
              <a:cxn ang="0">
                <a:pos x="287" y="0"/>
              </a:cxn>
              <a:cxn ang="0">
                <a:pos x="0" y="0"/>
              </a:cxn>
              <a:cxn ang="0">
                <a:pos x="0" y="166"/>
              </a:cxn>
              <a:cxn ang="0">
                <a:pos x="287" y="166"/>
              </a:cxn>
            </a:cxnLst>
            <a:rect l="T0" t="T1" r="T2" b="T3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D7902-825E-4E84-BD8D-0036319D8DAB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7F062-70A8-4A68-8326-43044C0384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DF91B-9A7E-49BD-810F-F5EB546468FD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3B594-C94F-4691-AED6-990F15872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3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90A16-7F74-414F-8E8C-965C6C93AD73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42ED8-6E62-4F27-ADDE-B669E968F0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74253-D07F-4060-9B7A-F19B602BA780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F5A5-743D-4792-8B81-DCA670AD4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TextBox 1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7" name="TextBox 1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7E0A6-4584-4577-BDF7-C7409F5CB0F3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49C5E-D541-48BA-82F1-394856ADA5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7C741-DD05-452B-A734-2C4F10BAA3EA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C8922-D4B0-40AA-A13B-BB46838EB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D4959-CDB4-4031-993B-EB057635CE13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8B6B3-8E31-4377-9554-4C300DB03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46019-DEAD-491C-B6C5-CBCB41E89832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9D9D-83BD-4EB6-8EA2-3398D4AD7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1D248-59E8-449C-8C76-3AA131C0CA72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8F2B4-56EC-4FF5-91BC-9EAACDFB30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C0006-99DC-4D0F-AF6B-DFFF312E1249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185CD-B825-433B-91AE-A64368C32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35367-56C1-4CCB-8F4E-CCE66AFED307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A560B-2941-4E88-B420-DBF0B8CA5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CAFC0-2B92-47BF-8AD9-F550923DC322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4A22B-2110-462E-BB92-F81A2786C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F798D-5830-4623-92F9-A704D065538F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FE509-4454-4A45-9CBB-A133BBAD5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C909D-A751-4EB5-86B9-B89BDFBB84AC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E2CCD-C993-4937-962B-D3D6B1A29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211DC-FA04-4DB0-A05D-C35230410C59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4B626-F771-40A9-BC86-4A8EA53F4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/>
            <a:ahLst/>
            <a:cxnLst>
              <a:cxn ang="0">
                <a:pos x="9248" y="4701"/>
              </a:cxn>
              <a:cxn ang="0">
                <a:pos x="7915" y="188"/>
              </a:cxn>
              <a:cxn ang="0">
                <a:pos x="7886" y="94"/>
              </a:cxn>
              <a:cxn ang="0">
                <a:pos x="7803" y="0"/>
              </a:cxn>
              <a:cxn ang="0">
                <a:pos x="7275" y="0"/>
              </a:cxn>
              <a:cxn ang="0">
                <a:pos x="0" y="70"/>
              </a:cxn>
              <a:cxn ang="0">
                <a:pos x="25" y="10000"/>
              </a:cxn>
              <a:cxn ang="0">
                <a:pos x="7275" y="9966"/>
              </a:cxn>
              <a:cxn ang="0">
                <a:pos x="7803" y="9966"/>
              </a:cxn>
              <a:cxn ang="0">
                <a:pos x="7886" y="9872"/>
              </a:cxn>
              <a:cxn ang="0">
                <a:pos x="7915" y="9778"/>
              </a:cxn>
              <a:cxn ang="0">
                <a:pos x="9248" y="5265"/>
              </a:cxn>
              <a:cxn ang="0">
                <a:pos x="9248" y="4701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A22E9-CE17-4D08-85FD-570C7D68ACD1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EAB27-21F7-4C04-915E-E31AE5B4D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222"/>
              <a:ext cx="85200" cy="534098"/>
            </a:xfrm>
            <a:custGeom>
              <a:avLst/>
              <a:gdLst>
                <a:gd name="T0" fmla="*/ 0 w 22"/>
                <a:gd name="T1" fmla="*/ 0 h 136"/>
                <a:gd name="T2" fmla="*/ 22 w 22"/>
                <a:gd name="T3" fmla="*/ 136 h 136"/>
              </a:gdLst>
              <a:ahLst/>
              <a:cxnLst>
                <a:cxn ang="0">
                  <a:pos x="22" y="136"/>
                </a:cxn>
                <a:cxn ang="0">
                  <a:pos x="17" y="80"/>
                </a:cxn>
                <a:cxn ang="0">
                  <a:pos x="0" y="0"/>
                </a:cxn>
                <a:cxn ang="0">
                  <a:pos x="0" y="35"/>
                </a:cxn>
                <a:cxn ang="0">
                  <a:pos x="20" y="124"/>
                </a:cxn>
                <a:cxn ang="0">
                  <a:pos x="22" y="136"/>
                </a:cxn>
              </a:cxnLst>
              <a:rect l="T0" t="T1" r="T2" b="T3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6" y="2779108"/>
              <a:ext cx="550418" cy="1978191"/>
            </a:xfrm>
            <a:custGeom>
              <a:avLst/>
              <a:gdLst>
                <a:gd name="T0" fmla="*/ 0 w 140"/>
                <a:gd name="T1" fmla="*/ 0 h 504"/>
                <a:gd name="T2" fmla="*/ 140 w 140"/>
                <a:gd name="T3" fmla="*/ 504 h 504"/>
              </a:gdLst>
              <a:ahLst/>
              <a:cxnLst>
                <a:cxn ang="0">
                  <a:pos x="86" y="350"/>
                </a:cxn>
                <a:cxn ang="0">
                  <a:pos x="139" y="504"/>
                </a:cxn>
                <a:cxn ang="0">
                  <a:pos x="140" y="478"/>
                </a:cxn>
                <a:cxn ang="0">
                  <a:pos x="95" y="347"/>
                </a:cxn>
                <a:cxn ang="0">
                  <a:pos x="0" y="0"/>
                </a:cxn>
                <a:cxn ang="0">
                  <a:pos x="6" y="61"/>
                </a:cxn>
                <a:cxn ang="0">
                  <a:pos x="86" y="350"/>
                </a:cxn>
              </a:cxnLst>
              <a:rect l="T0" t="T1" r="T2" b="T3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4622" y="4730255"/>
              <a:ext cx="519314" cy="1210171"/>
            </a:xfrm>
            <a:custGeom>
              <a:avLst/>
              <a:gdLst>
                <a:gd name="T0" fmla="*/ 0 w 132"/>
                <a:gd name="T1" fmla="*/ 0 h 308"/>
                <a:gd name="T2" fmla="*/ 132 w 132"/>
                <a:gd name="T3" fmla="*/ 308 h 308"/>
              </a:gdLst>
              <a:ahLst/>
              <a:cxnLst>
                <a:cxn ang="0">
                  <a:pos x="8" y="22"/>
                </a:cxn>
                <a:cxn ang="0">
                  <a:pos x="0" y="0"/>
                </a:cxn>
                <a:cxn ang="0">
                  <a:pos x="0" y="29"/>
                </a:cxn>
                <a:cxn ang="0">
                  <a:pos x="68" y="194"/>
                </a:cxn>
                <a:cxn ang="0">
                  <a:pos x="123" y="308"/>
                </a:cxn>
                <a:cxn ang="0">
                  <a:pos x="132" y="308"/>
                </a:cxn>
                <a:cxn ang="0">
                  <a:pos x="77" y="190"/>
                </a:cxn>
                <a:cxn ang="0">
                  <a:pos x="8" y="22"/>
                </a:cxn>
              </a:cxnLst>
              <a:rect l="T0" t="T1" r="T2" b="T3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804" y="5630785"/>
              <a:ext cx="146057" cy="309641"/>
            </a:xfrm>
            <a:custGeom>
              <a:avLst/>
              <a:gdLst>
                <a:gd name="T0" fmla="*/ 0 w 37"/>
                <a:gd name="T1" fmla="*/ 0 h 79"/>
                <a:gd name="T2" fmla="*/ 37 w 37"/>
                <a:gd name="T3" fmla="*/ 79 h 79"/>
              </a:gdLst>
              <a:ahLst/>
              <a:cxnLst>
                <a:cxn ang="0">
                  <a:pos x="28" y="79"/>
                </a:cxn>
                <a:cxn ang="0">
                  <a:pos x="37" y="79"/>
                </a:cxn>
                <a:cxn ang="0">
                  <a:pos x="0" y="0"/>
                </a:cxn>
                <a:cxn ang="0">
                  <a:pos x="28" y="79"/>
                </a:cxn>
              </a:cxnLst>
              <a:rect l="T0" t="T1" r="T2" b="T3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2813" y="2818321"/>
              <a:ext cx="700533" cy="2834099"/>
            </a:xfrm>
            <a:custGeom>
              <a:avLst/>
              <a:gdLst>
                <a:gd name="T0" fmla="*/ 0 w 178"/>
                <a:gd name="T1" fmla="*/ 0 h 722"/>
                <a:gd name="T2" fmla="*/ 178 w 178"/>
                <a:gd name="T3" fmla="*/ 722 h 722"/>
              </a:gdLst>
              <a:ahLst/>
              <a:cxnLst>
                <a:cxn ang="0">
                  <a:pos x="162" y="660"/>
                </a:cxn>
                <a:cxn ang="0">
                  <a:pos x="116" y="534"/>
                </a:cxn>
                <a:cxn ang="0">
                  <a:pos x="40" y="236"/>
                </a:cxn>
                <a:cxn ang="0">
                  <a:pos x="12" y="51"/>
                </a:cxn>
                <a:cxn ang="0">
                  <a:pos x="0" y="0"/>
                </a:cxn>
                <a:cxn ang="0">
                  <a:pos x="33" y="237"/>
                </a:cxn>
                <a:cxn ang="0">
                  <a:pos x="107" y="537"/>
                </a:cxn>
                <a:cxn ang="0">
                  <a:pos x="160" y="681"/>
                </a:cxn>
                <a:cxn ang="0">
                  <a:pos x="178" y="722"/>
                </a:cxn>
                <a:cxn ang="0">
                  <a:pos x="174" y="708"/>
                </a:cxn>
                <a:cxn ang="0">
                  <a:pos x="162" y="660"/>
                </a:cxn>
              </a:cxnLst>
              <a:rect l="T0" t="T1" r="T2" b="T3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546" y="285750"/>
              <a:ext cx="90610" cy="2493358"/>
            </a:xfrm>
            <a:custGeom>
              <a:avLst/>
              <a:gdLst>
                <a:gd name="T0" fmla="*/ 0 w 23"/>
                <a:gd name="T1" fmla="*/ 0 h 635"/>
                <a:gd name="T2" fmla="*/ 23 w 23"/>
                <a:gd name="T3" fmla="*/ 635 h 635"/>
              </a:gdLst>
              <a:ahLst/>
              <a:cxnLst>
                <a:cxn ang="0">
                  <a:pos x="11" y="577"/>
                </a:cxn>
                <a:cxn ang="0">
                  <a:pos x="12" y="589"/>
                </a:cxn>
                <a:cxn ang="0">
                  <a:pos x="22" y="632"/>
                </a:cxn>
                <a:cxn ang="0">
                  <a:pos x="23" y="635"/>
                </a:cxn>
                <a:cxn ang="0">
                  <a:pos x="17" y="576"/>
                </a:cxn>
                <a:cxn ang="0">
                  <a:pos x="5" y="269"/>
                </a:cxn>
                <a:cxn ang="0">
                  <a:pos x="15" y="0"/>
                </a:cxn>
                <a:cxn ang="0">
                  <a:pos x="12" y="0"/>
                </a:cxn>
                <a:cxn ang="0">
                  <a:pos x="1" y="269"/>
                </a:cxn>
                <a:cxn ang="0">
                  <a:pos x="11" y="577"/>
                </a:cxn>
              </a:cxnLst>
              <a:rect l="T0" t="T1" r="T2" b="T3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3880" y="2599273"/>
              <a:ext cx="67619" cy="420517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0" y="0"/>
                </a:cxn>
                <a:cxn ang="0">
                  <a:pos x="5" y="56"/>
                </a:cxn>
                <a:cxn ang="0">
                  <a:pos x="17" y="107"/>
                </a:cxn>
                <a:cxn ang="0">
                  <a:pos x="11" y="46"/>
                </a:cxn>
                <a:cxn ang="0">
                  <a:pos x="10" y="43"/>
                </a:cxn>
                <a:cxn ang="0">
                  <a:pos x="0" y="0"/>
                </a:cxn>
              </a:cxnLst>
              <a:rect l="T0" t="T1" r="T2" b="T3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518" y="4757298"/>
              <a:ext cx="162286" cy="873487"/>
            </a:xfrm>
            <a:custGeom>
              <a:avLst/>
              <a:gdLst>
                <a:gd name="T0" fmla="*/ 0 w 41"/>
                <a:gd name="T1" fmla="*/ 0 h 222"/>
                <a:gd name="T2" fmla="*/ 41 w 41"/>
                <a:gd name="T3" fmla="*/ 222 h 222"/>
              </a:gdLst>
              <a:ahLst/>
              <a:cxnLst>
                <a:cxn ang="0">
                  <a:pos x="0" y="0"/>
                </a:cxn>
                <a:cxn ang="0">
                  <a:pos x="5" y="93"/>
                </a:cxn>
                <a:cxn ang="0">
                  <a:pos x="17" y="166"/>
                </a:cxn>
                <a:cxn ang="0">
                  <a:pos x="24" y="184"/>
                </a:cxn>
                <a:cxn ang="0">
                  <a:pos x="41" y="222"/>
                </a:cxn>
                <a:cxn ang="0">
                  <a:pos x="38" y="212"/>
                </a:cxn>
                <a:cxn ang="0">
                  <a:pos x="13" y="92"/>
                </a:cxn>
                <a:cxn ang="0">
                  <a:pos x="8" y="22"/>
                </a:cxn>
                <a:cxn ang="0">
                  <a:pos x="7" y="18"/>
                </a:cxn>
                <a:cxn ang="0">
                  <a:pos x="0" y="0"/>
                </a:cxn>
              </a:cxnLst>
              <a:rect l="T0" t="T1" r="T2" b="T3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7575" y="1282282"/>
              <a:ext cx="1768913" cy="3447973"/>
            </a:xfrm>
            <a:custGeom>
              <a:avLst/>
              <a:gdLst>
                <a:gd name="T0" fmla="*/ 0 w 450"/>
                <a:gd name="T1" fmla="*/ 0 h 878"/>
                <a:gd name="T2" fmla="*/ 450 w 450"/>
                <a:gd name="T3" fmla="*/ 878 h 878"/>
              </a:gdLst>
              <a:ahLst/>
              <a:cxnLst>
                <a:cxn ang="0">
                  <a:pos x="7" y="854"/>
                </a:cxn>
                <a:cxn ang="0">
                  <a:pos x="50" y="613"/>
                </a:cxn>
                <a:cxn ang="0">
                  <a:pos x="149" y="388"/>
                </a:cxn>
                <a:cxn ang="0">
                  <a:pos x="285" y="183"/>
                </a:cxn>
                <a:cxn ang="0">
                  <a:pos x="364" y="89"/>
                </a:cxn>
                <a:cxn ang="0">
                  <a:pos x="406" y="44"/>
                </a:cxn>
                <a:cxn ang="0">
                  <a:pos x="450" y="1"/>
                </a:cxn>
                <a:cxn ang="0">
                  <a:pos x="450" y="0"/>
                </a:cxn>
                <a:cxn ang="0">
                  <a:pos x="405" y="43"/>
                </a:cxn>
                <a:cxn ang="0">
                  <a:pos x="363" y="88"/>
                </a:cxn>
                <a:cxn ang="0">
                  <a:pos x="283" y="181"/>
                </a:cxn>
                <a:cxn ang="0">
                  <a:pos x="145" y="386"/>
                </a:cxn>
                <a:cxn ang="0">
                  <a:pos x="45" y="611"/>
                </a:cxn>
                <a:cxn ang="0">
                  <a:pos x="0" y="854"/>
                </a:cxn>
                <a:cxn ang="0">
                  <a:pos x="0" y="859"/>
                </a:cxn>
                <a:cxn ang="0">
                  <a:pos x="7" y="878"/>
                </a:cxn>
                <a:cxn ang="0">
                  <a:pos x="7" y="854"/>
                </a:cxn>
              </a:cxnLst>
              <a:rect l="T0" t="T1" r="T2" b="T3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346" y="5652419"/>
              <a:ext cx="137943" cy="288007"/>
            </a:xfrm>
            <a:custGeom>
              <a:avLst/>
              <a:gdLst>
                <a:gd name="T0" fmla="*/ 0 w 35"/>
                <a:gd name="T1" fmla="*/ 0 h 73"/>
                <a:gd name="T2" fmla="*/ 35 w 35"/>
                <a:gd name="T3" fmla="*/ 73 h 73"/>
              </a:gdLst>
              <a:ahLst/>
              <a:cxnLst>
                <a:cxn ang="0">
                  <a:pos x="0" y="0"/>
                </a:cxn>
                <a:cxn ang="0">
                  <a:pos x="26" y="73"/>
                </a:cxn>
                <a:cxn ang="0">
                  <a:pos x="35" y="73"/>
                </a:cxn>
                <a:cxn ang="0">
                  <a:pos x="0" y="0"/>
                </a:cxn>
              </a:cxnLst>
              <a:rect l="T0" t="T1" r="T2" b="T3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518" y="4655887"/>
              <a:ext cx="31104" cy="189300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7" y="44"/>
                </a:cxn>
                <a:cxn ang="0">
                  <a:pos x="8" y="48"/>
                </a:cxn>
                <a:cxn ang="0">
                  <a:pos x="8" y="19"/>
                </a:cxn>
                <a:cxn ang="0">
                  <a:pos x="1" y="0"/>
                </a:cxn>
                <a:cxn ang="0">
                  <a:pos x="0" y="26"/>
                </a:cxn>
                <a:cxn ang="0">
                  <a:pos x="7" y="44"/>
                </a:cxn>
              </a:cxnLst>
              <a:rect l="T0" t="T1" r="T2" b="T3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137" y="5410385"/>
              <a:ext cx="204209" cy="530041"/>
            </a:xfrm>
            <a:custGeom>
              <a:avLst/>
              <a:gdLst>
                <a:gd name="T0" fmla="*/ 0 w 52"/>
                <a:gd name="T1" fmla="*/ 0 h 135"/>
                <a:gd name="T2" fmla="*/ 52 w 52"/>
                <a:gd name="T3" fmla="*/ 135 h 135"/>
              </a:gdLst>
              <a:ahLst/>
              <a:cxnLst>
                <a:cxn ang="0">
                  <a:pos x="7" y="18"/>
                </a:cxn>
                <a:cxn ang="0">
                  <a:pos x="0" y="0"/>
                </a:cxn>
                <a:cxn ang="0">
                  <a:pos x="12" y="48"/>
                </a:cxn>
                <a:cxn ang="0">
                  <a:pos x="16" y="62"/>
                </a:cxn>
                <a:cxn ang="0">
                  <a:pos x="51" y="135"/>
                </a:cxn>
                <a:cxn ang="0">
                  <a:pos x="52" y="135"/>
                </a:cxn>
                <a:cxn ang="0">
                  <a:pos x="24" y="56"/>
                </a:cxn>
                <a:cxn ang="0">
                  <a:pos x="7" y="18"/>
                </a:cxn>
              </a:cxnLst>
              <a:rect l="T0" t="T1" r="T2" b="T3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4833"/>
              <a:ext cx="408933" cy="3646504"/>
            </a:xfrm>
            <a:custGeom>
              <a:avLst/>
              <a:gdLst>
                <a:gd name="T0" fmla="*/ 0 w 103"/>
                <a:gd name="T1" fmla="*/ 0 h 920"/>
                <a:gd name="T2" fmla="*/ 103 w 103"/>
                <a:gd name="T3" fmla="*/ 920 h 920"/>
              </a:gdLst>
              <a:ahLst/>
              <a:cxnLst>
                <a:cxn ang="0">
                  <a:pos x="7" y="210"/>
                </a:cxn>
                <a:cxn ang="0">
                  <a:pos x="26" y="445"/>
                </a:cxn>
                <a:cxn ang="0">
                  <a:pos x="57" y="679"/>
                </a:cxn>
                <a:cxn ang="0">
                  <a:pos x="101" y="911"/>
                </a:cxn>
                <a:cxn ang="0">
                  <a:pos x="103" y="920"/>
                </a:cxn>
                <a:cxn ang="0">
                  <a:pos x="99" y="874"/>
                </a:cxn>
                <a:cxn ang="0">
                  <a:pos x="99" y="866"/>
                </a:cxn>
                <a:cxn ang="0">
                  <a:pos x="63" y="678"/>
                </a:cxn>
                <a:cxn ang="0">
                  <a:pos x="30" y="444"/>
                </a:cxn>
                <a:cxn ang="0">
                  <a:pos x="9" y="209"/>
                </a:cxn>
                <a:cxn ang="0">
                  <a:pos x="3" y="92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1" y="92"/>
                </a:cxn>
                <a:cxn ang="0">
                  <a:pos x="7" y="210"/>
                </a:cxn>
              </a:cxnLst>
              <a:rect l="T0" t="T1" r="T2" b="T3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730" y="3771618"/>
              <a:ext cx="349763" cy="1310216"/>
            </a:xfrm>
            <a:custGeom>
              <a:avLst/>
              <a:gdLst>
                <a:gd name="T0" fmla="*/ 0 w 88"/>
                <a:gd name="T1" fmla="*/ 0 h 330"/>
                <a:gd name="T2" fmla="*/ 88 w 88"/>
                <a:gd name="T3" fmla="*/ 330 h 330"/>
              </a:gdLst>
              <a:ahLst/>
              <a:cxnLst>
                <a:cxn ang="0">
                  <a:pos x="53" y="229"/>
                </a:cxn>
                <a:cxn ang="0">
                  <a:pos x="88" y="330"/>
                </a:cxn>
                <a:cxn ang="0">
                  <a:pos x="88" y="308"/>
                </a:cxn>
                <a:cxn ang="0">
                  <a:pos x="88" y="304"/>
                </a:cxn>
                <a:cxn ang="0">
                  <a:pos x="62" y="226"/>
                </a:cxn>
                <a:cxn ang="0">
                  <a:pos x="0" y="0"/>
                </a:cxn>
                <a:cxn ang="0">
                  <a:pos x="7" y="63"/>
                </a:cxn>
                <a:cxn ang="0">
                  <a:pos x="53" y="229"/>
                </a:cxn>
              </a:cxnLst>
              <a:rect l="T0" t="T1" r="T2" b="T3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105" y="5052893"/>
              <a:ext cx="357653" cy="820858"/>
            </a:xfrm>
            <a:custGeom>
              <a:avLst/>
              <a:gdLst>
                <a:gd name="T0" fmla="*/ 0 w 90"/>
                <a:gd name="T1" fmla="*/ 0 h 207"/>
                <a:gd name="T2" fmla="*/ 90 w 90"/>
                <a:gd name="T3" fmla="*/ 207 h 207"/>
              </a:gdLst>
              <a:ahLst/>
              <a:cxnLst>
                <a:cxn ang="0">
                  <a:pos x="6" y="15"/>
                </a:cxn>
                <a:cxn ang="0">
                  <a:pos x="0" y="0"/>
                </a:cxn>
                <a:cxn ang="0">
                  <a:pos x="1" y="29"/>
                </a:cxn>
                <a:cxn ang="0">
                  <a:pos x="42" y="127"/>
                </a:cxn>
                <a:cxn ang="0">
                  <a:pos x="80" y="207"/>
                </a:cxn>
                <a:cxn ang="0">
                  <a:pos x="90" y="207"/>
                </a:cxn>
                <a:cxn ang="0">
                  <a:pos x="50" y="123"/>
                </a:cxn>
                <a:cxn ang="0">
                  <a:pos x="6" y="15"/>
                </a:cxn>
              </a:cxnLst>
              <a:rect l="T0" t="T1" r="T2" b="T3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6746" y="3811082"/>
              <a:ext cx="457585" cy="1853508"/>
            </a:xfrm>
            <a:custGeom>
              <a:avLst/>
              <a:gdLst>
                <a:gd name="T0" fmla="*/ 0 w 115"/>
                <a:gd name="T1" fmla="*/ 0 h 467"/>
                <a:gd name="T2" fmla="*/ 115 w 115"/>
                <a:gd name="T3" fmla="*/ 467 h 467"/>
              </a:gdLst>
              <a:ahLst/>
              <a:cxnLst>
                <a:cxn ang="0">
                  <a:pos x="101" y="409"/>
                </a:cxn>
                <a:cxn ang="0">
                  <a:pos x="78" y="344"/>
                </a:cxn>
                <a:cxn ang="0">
                  <a:pos x="29" y="151"/>
                </a:cxn>
                <a:cxn ang="0">
                  <a:pos x="13" y="53"/>
                </a:cxn>
                <a:cxn ang="0">
                  <a:pos x="0" y="0"/>
                </a:cxn>
                <a:cxn ang="0">
                  <a:pos x="21" y="152"/>
                </a:cxn>
                <a:cxn ang="0">
                  <a:pos x="69" y="347"/>
                </a:cxn>
                <a:cxn ang="0">
                  <a:pos x="103" y="441"/>
                </a:cxn>
                <a:cxn ang="0">
                  <a:pos x="115" y="467"/>
                </a:cxn>
                <a:cxn ang="0">
                  <a:pos x="112" y="458"/>
                </a:cxn>
                <a:cxn ang="0">
                  <a:pos x="101" y="409"/>
                </a:cxn>
              </a:cxnLst>
              <a:rect l="T0" t="T1" r="T2" b="T3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3355" y="1263001"/>
              <a:ext cx="144639" cy="2508617"/>
            </a:xfrm>
            <a:custGeom>
              <a:avLst/>
              <a:gdLst>
                <a:gd name="T0" fmla="*/ 0 w 36"/>
                <a:gd name="T1" fmla="*/ 0 h 633"/>
                <a:gd name="T2" fmla="*/ 36 w 36"/>
                <a:gd name="T3" fmla="*/ 633 h 633"/>
              </a:gdLst>
              <a:ahLst/>
              <a:cxnLst>
                <a:cxn ang="0">
                  <a:pos x="17" y="633"/>
                </a:cxn>
                <a:cxn ang="0">
                  <a:pos x="13" y="597"/>
                </a:cxn>
                <a:cxn ang="0">
                  <a:pos x="5" y="398"/>
                </a:cxn>
                <a:cxn ang="0">
                  <a:pos x="13" y="198"/>
                </a:cxn>
                <a:cxn ang="0">
                  <a:pos x="22" y="99"/>
                </a:cxn>
                <a:cxn ang="0">
                  <a:pos x="36" y="0"/>
                </a:cxn>
                <a:cxn ang="0">
                  <a:pos x="35" y="0"/>
                </a:cxn>
                <a:cxn ang="0">
                  <a:pos x="20" y="99"/>
                </a:cxn>
                <a:cxn ang="0">
                  <a:pos x="10" y="198"/>
                </a:cxn>
                <a:cxn ang="0">
                  <a:pos x="1" y="398"/>
                </a:cxn>
                <a:cxn ang="0">
                  <a:pos x="7" y="589"/>
                </a:cxn>
                <a:cxn ang="0">
                  <a:pos x="16" y="632"/>
                </a:cxn>
                <a:cxn ang="0">
                  <a:pos x="17" y="633"/>
                </a:cxn>
              </a:cxnLst>
              <a:rect l="T0" t="T1" r="T2" b="T3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5889" y="5640911"/>
              <a:ext cx="111767" cy="232840"/>
            </a:xfrm>
            <a:custGeom>
              <a:avLst/>
              <a:gdLst>
                <a:gd name="T0" fmla="*/ 0 w 28"/>
                <a:gd name="T1" fmla="*/ 0 h 59"/>
                <a:gd name="T2" fmla="*/ 28 w 28"/>
                <a:gd name="T3" fmla="*/ 59 h 59"/>
              </a:gdLst>
              <a:ahLst/>
              <a:cxnLst>
                <a:cxn ang="0">
                  <a:pos x="22" y="59"/>
                </a:cxn>
                <a:cxn ang="0">
                  <a:pos x="28" y="59"/>
                </a:cxn>
                <a:cxn ang="0">
                  <a:pos x="0" y="0"/>
                </a:cxn>
                <a:cxn ang="0">
                  <a:pos x="22" y="59"/>
                </a:cxn>
              </a:cxnLst>
              <a:rect l="T0" t="T1" r="T2" b="T3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0967" y="3599290"/>
              <a:ext cx="68375" cy="423584"/>
            </a:xfrm>
            <a:custGeom>
              <a:avLst/>
              <a:gdLst>
                <a:gd name="T0" fmla="*/ 0 w 17"/>
                <a:gd name="T1" fmla="*/ 0 h 107"/>
                <a:gd name="T2" fmla="*/ 17 w 17"/>
                <a:gd name="T3" fmla="*/ 107 h 107"/>
              </a:gdLst>
              <a:ahLst/>
              <a:cxnLst>
                <a:cxn ang="0">
                  <a:pos x="4" y="54"/>
                </a:cxn>
                <a:cxn ang="0">
                  <a:pos x="17" y="107"/>
                </a:cxn>
                <a:cxn ang="0">
                  <a:pos x="10" y="44"/>
                </a:cxn>
                <a:cxn ang="0">
                  <a:pos x="9" y="43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4" y="54"/>
                </a:cxn>
              </a:cxnLst>
              <a:rect l="T0" t="T1" r="T2" b="T3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1493" y="2802110"/>
              <a:ext cx="1168945" cy="2250783"/>
            </a:xfrm>
            <a:custGeom>
              <a:avLst/>
              <a:gdLst>
                <a:gd name="T0" fmla="*/ 0 w 294"/>
                <a:gd name="T1" fmla="*/ 0 h 568"/>
                <a:gd name="T2" fmla="*/ 294 w 294"/>
                <a:gd name="T3" fmla="*/ 568 h 568"/>
              </a:gdLst>
              <a:ahLst/>
              <a:cxnLst>
                <a:cxn ang="0">
                  <a:pos x="8" y="553"/>
                </a:cxn>
                <a:cxn ang="0">
                  <a:pos x="35" y="397"/>
                </a:cxn>
                <a:cxn ang="0">
                  <a:pos x="99" y="252"/>
                </a:cxn>
                <a:cxn ang="0">
                  <a:pos x="187" y="119"/>
                </a:cxn>
                <a:cxn ang="0">
                  <a:pos x="238" y="58"/>
                </a:cxn>
                <a:cxn ang="0">
                  <a:pos x="265" y="28"/>
                </a:cxn>
                <a:cxn ang="0">
                  <a:pos x="294" y="0"/>
                </a:cxn>
                <a:cxn ang="0">
                  <a:pos x="293" y="0"/>
                </a:cxn>
                <a:cxn ang="0">
                  <a:pos x="264" y="27"/>
                </a:cxn>
                <a:cxn ang="0">
                  <a:pos x="237" y="56"/>
                </a:cxn>
                <a:cxn ang="0">
                  <a:pos x="185" y="117"/>
                </a:cxn>
                <a:cxn ang="0">
                  <a:pos x="95" y="249"/>
                </a:cxn>
                <a:cxn ang="0">
                  <a:pos x="30" y="396"/>
                </a:cxn>
                <a:cxn ang="0">
                  <a:pos x="0" y="549"/>
                </a:cxn>
                <a:cxn ang="0">
                  <a:pos x="7" y="568"/>
                </a:cxn>
                <a:cxn ang="0">
                  <a:pos x="8" y="553"/>
                </a:cxn>
              </a:cxnLst>
              <a:rect l="T0" t="T1" r="T2" b="T3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331" y="5664590"/>
              <a:ext cx="99932" cy="209161"/>
            </a:xfrm>
            <a:custGeom>
              <a:avLst/>
              <a:gdLst>
                <a:gd name="T0" fmla="*/ 0 w 25"/>
                <a:gd name="T1" fmla="*/ 0 h 53"/>
                <a:gd name="T2" fmla="*/ 25 w 25"/>
                <a:gd name="T3" fmla="*/ 53 h 53"/>
              </a:gdLst>
              <a:ahLst/>
              <a:cxnLst>
                <a:cxn ang="0">
                  <a:pos x="0" y="0"/>
                </a:cxn>
                <a:cxn ang="0">
                  <a:pos x="19" y="53"/>
                </a:cxn>
                <a:cxn ang="0">
                  <a:pos x="25" y="53"/>
                </a:cxn>
                <a:cxn ang="0">
                  <a:pos x="0" y="0"/>
                </a:cxn>
              </a:cxnLst>
              <a:rect l="T0" t="T1" r="T2" b="T3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1493" y="5081833"/>
              <a:ext cx="114396" cy="559078"/>
            </a:xfrm>
            <a:custGeom>
              <a:avLst/>
              <a:gdLst>
                <a:gd name="T0" fmla="*/ 0 w 29"/>
                <a:gd name="T1" fmla="*/ 0 h 141"/>
                <a:gd name="T2" fmla="*/ 29 w 29"/>
                <a:gd name="T3" fmla="*/ 141 h 141"/>
              </a:gdLst>
              <a:ahLst/>
              <a:cxnLst>
                <a:cxn ang="0">
                  <a:pos x="0" y="0"/>
                </a:cxn>
                <a:cxn ang="0">
                  <a:pos x="7" y="89"/>
                </a:cxn>
                <a:cxn ang="0">
                  <a:pos x="18" y="117"/>
                </a:cxn>
                <a:cxn ang="0">
                  <a:pos x="29" y="141"/>
                </a:cxn>
                <a:cxn ang="0">
                  <a:pos x="27" y="135"/>
                </a:cxn>
                <a:cxn ang="0">
                  <a:pos x="8" y="22"/>
                </a:cxn>
                <a:cxn ang="0">
                  <a:pos x="4" y="11"/>
                </a:cxn>
                <a:cxn ang="0">
                  <a:pos x="0" y="0"/>
                </a:cxn>
              </a:cxnLst>
              <a:rect l="T0" t="T1" r="T2" b="T3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1493" y="4977910"/>
              <a:ext cx="32872" cy="189429"/>
            </a:xfrm>
            <a:custGeom>
              <a:avLst/>
              <a:gdLst>
                <a:gd name="T0" fmla="*/ 0 w 8"/>
                <a:gd name="T1" fmla="*/ 0 h 48"/>
                <a:gd name="T2" fmla="*/ 8 w 8"/>
                <a:gd name="T3" fmla="*/ 48 h 48"/>
              </a:gdLst>
              <a:ahLst/>
              <a:cxnLst>
                <a:cxn ang="0">
                  <a:pos x="0" y="26"/>
                </a:cxn>
                <a:cxn ang="0">
                  <a:pos x="4" y="37"/>
                </a:cxn>
                <a:cxn ang="0">
                  <a:pos x="8" y="48"/>
                </a:cxn>
                <a:cxn ang="0">
                  <a:pos x="7" y="19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26"/>
                </a:cxn>
              </a:cxnLst>
              <a:rect l="T0" t="T1" r="T2" b="T3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105" y="5434381"/>
              <a:ext cx="174882" cy="439370"/>
            </a:xfrm>
            <a:custGeom>
              <a:avLst/>
              <a:gdLst>
                <a:gd name="T0" fmla="*/ 0 w 44"/>
                <a:gd name="T1" fmla="*/ 0 h 111"/>
                <a:gd name="T2" fmla="*/ 44 w 44"/>
                <a:gd name="T3" fmla="*/ 111 h 111"/>
              </a:gdLst>
              <a:ahLst/>
              <a:cxnLst>
                <a:cxn ang="0">
                  <a:pos x="11" y="28"/>
                </a:cxn>
                <a:cxn ang="0">
                  <a:pos x="0" y="0"/>
                </a:cxn>
                <a:cxn ang="0">
                  <a:pos x="11" y="49"/>
                </a:cxn>
                <a:cxn ang="0">
                  <a:pos x="14" y="58"/>
                </a:cxn>
                <a:cxn ang="0">
                  <a:pos x="39" y="111"/>
                </a:cxn>
                <a:cxn ang="0">
                  <a:pos x="44" y="111"/>
                </a:cxn>
                <a:cxn ang="0">
                  <a:pos x="22" y="52"/>
                </a:cxn>
                <a:cxn ang="0">
                  <a:pos x="11" y="28"/>
                </a:cxn>
              </a:cxnLst>
              <a:rect l="T0" t="T1" r="T2" b="T3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15A584-4F62-48B6-A810-4D27A67AFD87}" type="datetimeFigureOut">
              <a:rPr lang="ru-RU"/>
              <a:pPr>
                <a:defRPr/>
              </a:pPr>
              <a:t>30.11.2023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rgbClr val="FE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A14127-97E2-41D1-9D1C-D7CE0DB88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175" y="109538"/>
            <a:ext cx="10891838" cy="52133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Проект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«История маленького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чемоданчика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« История родного города»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МАДОУ № 326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Воспитатели: Панова Е.В</a:t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     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Токманцева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Н.В.             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45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8175" y="2232025"/>
            <a:ext cx="5121275" cy="4195763"/>
          </a:xfrm>
        </p:spPr>
      </p:pic>
      <p:pic>
        <p:nvPicPr>
          <p:cNvPr id="19459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3070225"/>
            <a:ext cx="2974975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2592388" y="280988"/>
            <a:ext cx="8912225" cy="806450"/>
          </a:xfrm>
        </p:spPr>
        <p:txBody>
          <a:bodyPr/>
          <a:lstStyle/>
          <a:p>
            <a:r>
              <a:rPr lang="ru-RU" smtClean="0">
                <a:latin typeface="Arial" charset="0"/>
              </a:rPr>
              <a:t>Познавательное развитие</a:t>
            </a:r>
          </a:p>
        </p:txBody>
      </p:sp>
      <p:pic>
        <p:nvPicPr>
          <p:cNvPr id="29698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2838" y="1390650"/>
            <a:ext cx="2674937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2838" y="3597275"/>
            <a:ext cx="2674937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" y="139065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9750" y="1390650"/>
            <a:ext cx="2543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3913" y="1390650"/>
            <a:ext cx="2598737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Рисунок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2813" y="3643313"/>
            <a:ext cx="25098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0200" y="3670300"/>
            <a:ext cx="2590800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51188" y="3643313"/>
            <a:ext cx="2471737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Объект 1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9707" name="Прямоугольник 13"/>
          <p:cNvSpPr>
            <a:spLocks noChangeArrowheads="1"/>
          </p:cNvSpPr>
          <p:nvPr/>
        </p:nvSpPr>
        <p:spPr bwMode="auto">
          <a:xfrm>
            <a:off x="1665288" y="5805488"/>
            <a:ext cx="9742487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Познавательное развитие является одним из важных аспектов развития ребенка, поскольку оно направлено на формирование его познавательных способностей, мышления, воображения и любознательности.</a:t>
            </a:r>
            <a:r>
              <a:rPr lang="ru-RU">
                <a:solidFill>
                  <a:srgbClr val="333333"/>
                </a:solidFill>
                <a:latin typeface="YS Text"/>
              </a:rPr>
              <a:t> </a:t>
            </a:r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2592388" y="163513"/>
            <a:ext cx="8912225" cy="750887"/>
          </a:xfrm>
        </p:spPr>
        <p:txBody>
          <a:bodyPr/>
          <a:lstStyle/>
          <a:p>
            <a:r>
              <a:rPr lang="ru-RU" smtClean="0"/>
              <a:t>Создание «Музея в чемодане».</a:t>
            </a:r>
          </a:p>
        </p:txBody>
      </p:sp>
      <p:pic>
        <p:nvPicPr>
          <p:cNvPr id="30722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0525" y="1355725"/>
            <a:ext cx="2024063" cy="2701925"/>
          </a:xfrm>
        </p:spPr>
      </p:pic>
      <p:pic>
        <p:nvPicPr>
          <p:cNvPr id="307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7638" y="2413000"/>
            <a:ext cx="3221037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Прямоугольник 1"/>
          <p:cNvSpPr>
            <a:spLocks noChangeArrowheads="1"/>
          </p:cNvSpPr>
          <p:nvPr/>
        </p:nvSpPr>
        <p:spPr bwMode="auto">
          <a:xfrm>
            <a:off x="3048000" y="804863"/>
            <a:ext cx="81708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Отличие такого музея от стационарного в том, что экспонаты можно не только разглядывать, но и трогать, и даже примерять. Это повышает интерес  к изучаемым предметам. Идея заключается в умении быстро развернуть мобильную выставку, в которой можно манипулировать музейными предметами, что очень важно для детей, поскольку они осваивают мир активно и практически.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АДОУ326\Downloads\20231130_090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8202" y="2461847"/>
            <a:ext cx="3226191" cy="2307102"/>
          </a:xfrm>
          <a:prstGeom prst="rect">
            <a:avLst/>
          </a:prstGeom>
          <a:noFill/>
        </p:spPr>
      </p:pic>
      <p:pic>
        <p:nvPicPr>
          <p:cNvPr id="1027" name="Picture 3" descr="C:\Users\МАДОУ326\Downloads\20231130_0902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0443" y="4533313"/>
            <a:ext cx="2822917" cy="2117188"/>
          </a:xfrm>
          <a:prstGeom prst="rect">
            <a:avLst/>
          </a:prstGeom>
          <a:noFill/>
        </p:spPr>
      </p:pic>
      <p:pic>
        <p:nvPicPr>
          <p:cNvPr id="1028" name="Picture 4" descr="C:\Users\МАДОУ326\Downloads\20231130_090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7366" y="4642339"/>
            <a:ext cx="2724443" cy="2043332"/>
          </a:xfrm>
          <a:prstGeom prst="rect">
            <a:avLst/>
          </a:prstGeom>
          <a:noFill/>
        </p:spPr>
      </p:pic>
      <p:pic>
        <p:nvPicPr>
          <p:cNvPr id="1029" name="Picture 5" descr="C:\Users\МАДОУ326\Downloads\20231130_090706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62757" y="2082018"/>
            <a:ext cx="2808849" cy="2106637"/>
          </a:xfrm>
          <a:prstGeom prst="rect">
            <a:avLst/>
          </a:prstGeom>
          <a:noFill/>
        </p:spPr>
      </p:pic>
      <p:pic>
        <p:nvPicPr>
          <p:cNvPr id="1030" name="Picture 6" descr="C:\Users\МАДОУ326\Downloads\20231130_0905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20222" y="4473527"/>
            <a:ext cx="2696308" cy="2096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1979613" y="231775"/>
            <a:ext cx="9525000" cy="969963"/>
          </a:xfrm>
        </p:spPr>
        <p:txBody>
          <a:bodyPr/>
          <a:lstStyle/>
          <a:p>
            <a:pPr eaLnBrk="1" hangingPunct="1"/>
            <a:r>
              <a:rPr lang="ru-RU" smtClean="0"/>
              <a:t>Наш мобильный музей в чемодане</a:t>
            </a:r>
          </a:p>
        </p:txBody>
      </p:sp>
      <p:pic>
        <p:nvPicPr>
          <p:cNvPr id="2050" name="Picture 2" descr="C:\Users\МАДОУ326\Downloads\20231130_091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68" y="2471224"/>
            <a:ext cx="6087119" cy="4070254"/>
          </a:xfrm>
          <a:prstGeom prst="rect">
            <a:avLst/>
          </a:prstGeom>
          <a:noFill/>
        </p:spPr>
      </p:pic>
      <p:pic>
        <p:nvPicPr>
          <p:cNvPr id="2052" name="Picture 4" descr="C:\Users\МАДОУ326\Downloads\20231130_091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91" y="1308296"/>
            <a:ext cx="5664591" cy="42484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Результат проекта:</a:t>
            </a:r>
            <a:br>
              <a:rPr lang="ru-RU" b="1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>
          <a:xfrm>
            <a:off x="2589213" y="2133600"/>
            <a:ext cx="8915400" cy="377825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Знания, полученные во время проекта, помогли повысить значимость патриотического воспитания детей, формированию патриотических чувств у дошкольников. Родители и воспитатели убедились в том, насколько актуальна тема изучения родного города. Проект заинтересовал детей и взрослых, сплотил родителей и детей в воспитании будущих граждан своего города и страны.</a:t>
            </a:r>
          </a:p>
          <a:p>
            <a:pPr eaLnBrk="1" hangingPunct="1"/>
            <a:r>
              <a:rPr lang="ru-RU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Все этапы проекта прошли через разные виды деятельности, использовался развивающий, дифференцированный подход к каждому ребёнку. Родители вместе с детьми представили очень интересную информацию по теме «Улицы нашего города», сопровождали свои рассказы показом фотографий о родном городе.</a:t>
            </a:r>
          </a:p>
          <a:p>
            <a:pPr eaLnBrk="1" hangingPunct="1"/>
            <a:r>
              <a:rPr lang="ru-RU" smtClean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В дальнейшем планируем продолжить работу по знакомству с городом и его окрестностями.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33794" name="Объект 2"/>
          <p:cNvSpPr>
            <a:spLocks noGrp="1"/>
          </p:cNvSpPr>
          <p:nvPr>
            <p:ph idx="1"/>
          </p:nvPr>
        </p:nvSpPr>
        <p:spPr>
          <a:xfrm>
            <a:off x="2589213" y="1433513"/>
            <a:ext cx="8915400" cy="4478337"/>
          </a:xfrm>
        </p:spPr>
        <p:txBody>
          <a:bodyPr/>
          <a:lstStyle/>
          <a:p>
            <a:pPr marL="0" indent="0">
              <a:buFont typeface="Wingdings 3" pitchFamily="18" charset="2"/>
              <a:buNone/>
            </a:pPr>
            <a:r>
              <a:rPr lang="ru-RU" sz="6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pic>
        <p:nvPicPr>
          <p:cNvPr id="3379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213" y="2497138"/>
            <a:ext cx="7700962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1049338" y="190500"/>
            <a:ext cx="8912225" cy="184308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1077913" y="955675"/>
            <a:ext cx="10426700" cy="59023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Актуальность темы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   У каждого человека есть свой любимый город. Чаще всего любимым городом, поселком, краем является то место, где человек родился.    Сколько бы ни было лет человеку, он всегда помнит какие-то моменты из своего детства, а вместе с ними и места, где они происходили. 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ru-RU" sz="1600" smtClean="0">
                <a:latin typeface="Times New Roman" pitchFamily="18" charset="0"/>
                <a:cs typeface="Times New Roman" pitchFamily="18" charset="0"/>
              </a:rPr>
              <a:t>Не имея достаточного количества знаний, трудно сформировать у ребенка уважительное отношение к малой Родите. Детские воспоминания самые яркие и волнительные. Чем больше ребенок с детства будет знать о родных местах, родном городе, тем ближе и роднее будет становиться ему Родина.  </a:t>
            </a:r>
          </a:p>
          <a:p>
            <a:pPr marL="0" indent="0" eaLnBrk="1" hangingPunct="1">
              <a:lnSpc>
                <a:spcPct val="90000"/>
              </a:lnSpc>
              <a:buFont typeface="Wingdings 3" pitchFamily="18" charset="2"/>
              <a:buNone/>
            </a:pP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</a:p>
          <a:p>
            <a:pPr marL="0" indent="0" algn="just" eaLnBrk="1" hangingPunct="1"/>
            <a:r>
              <a:rPr lang="ru-RU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Большое значение для познавательного, социально-личностного и нравственного развития детей дошкольного возраста имеет знакомство с родным городом, его  достопримечательностями, улицей, на которой проживает ребенок, с известными людьми, которые строили наш город.</a:t>
            </a:r>
          </a:p>
          <a:p>
            <a:pPr marL="0" indent="0" algn="just" eaLnBrk="1" hangingPunct="1"/>
            <a:r>
              <a:rPr lang="ru-RU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 Родители имеют недостаточно знаний о своем городе, не уделяют внимание данной проблеме, считая ее неважной, дети не владеют достаточной информацией о родном городе. Не имея достаточного количества знаний, трудно сформировать уважительное отношение к малой Родине.</a:t>
            </a:r>
          </a:p>
          <a:p>
            <a:pPr marL="0" indent="0" algn="just" eaLnBrk="1" hangingPunct="1"/>
            <a:r>
              <a:rPr lang="ru-RU" sz="16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 Следовательно, мы считаем данную проблему актуальной не только для нашего детского сада, но и для общества в целом.</a:t>
            </a:r>
          </a:p>
          <a:p>
            <a:pPr marL="0" indent="0" eaLnBrk="1" hangingPunct="1"/>
            <a:endParaRPr lang="ru-RU" smtClean="0"/>
          </a:p>
          <a:p>
            <a:pPr marL="0" indent="0" eaLnBrk="1" hangingPunct="1"/>
            <a:endParaRPr lang="ru-RU" sz="17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 idx="4294967295"/>
          </p:nvPr>
        </p:nvSpPr>
        <p:spPr>
          <a:xfrm>
            <a:off x="1706563" y="163513"/>
            <a:ext cx="9031287" cy="668337"/>
          </a:xfrm>
        </p:spPr>
        <p:txBody>
          <a:bodyPr/>
          <a:lstStyle/>
          <a:p>
            <a:pPr eaLnBrk="1" hangingPunct="1">
              <a:spcBef>
                <a:spcPts val="1000"/>
              </a:spcBef>
              <a:buClr>
                <a:srgbClr val="A53010"/>
              </a:buClr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srgbClr val="40404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solidFill>
                  <a:srgbClr val="40404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асширить знания </a:t>
            </a:r>
            <a:r>
              <a:rPr lang="ru-RU" sz="1600" dirty="0">
                <a:solidFill>
                  <a:srgbClr val="40404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детей о истории родного города.</a:t>
            </a:r>
            <a:br>
              <a:rPr lang="ru-RU" sz="1600" dirty="0">
                <a:solidFill>
                  <a:srgbClr val="404040"/>
                </a:solidFill>
                <a:latin typeface="Times New Roman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2" name="Rectangle 3"/>
          <p:cNvSpPr>
            <a:spLocks noGrp="1"/>
          </p:cNvSpPr>
          <p:nvPr>
            <p:ph type="body" idx="4294967295"/>
          </p:nvPr>
        </p:nvSpPr>
        <p:spPr>
          <a:xfrm>
            <a:off x="1706563" y="831850"/>
            <a:ext cx="9798050" cy="5868988"/>
          </a:xfrm>
        </p:spPr>
        <p:txBody>
          <a:bodyPr/>
          <a:lstStyle/>
          <a:p>
            <a:pPr marL="0" indent="0" eaLnBrk="1" hangingPunct="1">
              <a:buFont typeface="Wingdings 3" pitchFamily="18" charset="2"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anose="02020603050405020304" pitchFamily="18" charset="0"/>
              </a:rPr>
              <a:t>Задачи:</a:t>
            </a:r>
            <a:endParaRPr lang="ru-RU" sz="1600" dirty="0" smtClean="0">
              <a:solidFill>
                <a:srgbClr val="111111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anose="02020603050405020304" pitchFamily="18" charset="0"/>
              </a:rPr>
              <a:t>Образовательная :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anose="02020603050405020304" pitchFamily="18" charset="0"/>
              </a:rPr>
              <a:t> -формировать у детей чувство любви к родному краю, своей малой родине на основе приобщения к родной природе, культуре и традициям через творческую, познавательно-исследовательскую деятельность.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anose="02020603050405020304" pitchFamily="18" charset="0"/>
              </a:rPr>
              <a:t> Развивающая: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anose="02020603050405020304" pitchFamily="18" charset="0"/>
              </a:rPr>
              <a:t>-развивать познавательный интерес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anose="02020603050405020304" pitchFamily="18" charset="0"/>
              </a:rPr>
              <a:t>Воспитательная: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rgbClr val="111111"/>
                </a:solidFill>
                <a:latin typeface="Times New Roman" pitchFamily="18" charset="0"/>
                <a:cs typeface="Times New Roman" panose="02020603050405020304" pitchFamily="18" charset="0"/>
              </a:rPr>
              <a:t>-воспитывать у детей нравственно – патриотических чувств в процессе знакомства с родным городом.</a:t>
            </a: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Clr>
                <a:srgbClr val="A53010"/>
              </a:buClr>
              <a:buFont typeface="Wingdings 3" pitchFamily="18" charset="2"/>
              <a:buNone/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Прогнозируемый результат.</a:t>
            </a:r>
          </a:p>
          <a:p>
            <a:pPr marL="114300" indent="0" algn="just" eaLnBrk="1" fontAlgn="auto" hangingPunct="1">
              <a:spcAft>
                <a:spcPts val="0"/>
              </a:spcAft>
              <a:buClr>
                <a:srgbClr val="A53010"/>
              </a:buClr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Обогащенные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систематизированные знания детей об истории города и его культурных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ценностях.</a:t>
            </a:r>
          </a:p>
          <a:p>
            <a:pPr marL="114300" indent="0" algn="just" eaLnBrk="1" fontAlgn="auto" hangingPunct="1">
              <a:spcAft>
                <a:spcPts val="0"/>
              </a:spcAft>
              <a:buClr>
                <a:srgbClr val="A53010"/>
              </a:buClr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Повышение родительской компетентности по представленной проблеме.</a:t>
            </a:r>
          </a:p>
          <a:p>
            <a:pPr marL="114300" indent="0" algn="just" eaLnBrk="1" fontAlgn="auto" hangingPunct="1">
              <a:spcAft>
                <a:spcPts val="0"/>
              </a:spcAft>
              <a:buClr>
                <a:srgbClr val="A53010"/>
              </a:buClr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 воспитанников в учебно-воспитательном процессе.</a:t>
            </a:r>
          </a:p>
          <a:p>
            <a:pPr marL="114300" indent="0" algn="just" eaLnBrk="1" fontAlgn="auto" hangingPunct="1">
              <a:spcAft>
                <a:spcPts val="0"/>
              </a:spcAft>
              <a:buClr>
                <a:srgbClr val="A53010"/>
              </a:buClr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Разработанное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и дидактическое сопровождение по данному разделу.</a:t>
            </a:r>
          </a:p>
          <a:p>
            <a:pPr marL="457200" algn="just" eaLnBrk="1" fontAlgn="auto" hangingPunct="1">
              <a:spcAft>
                <a:spcPts val="0"/>
              </a:spcAft>
              <a:buClr>
                <a:srgbClr val="A53010"/>
              </a:buClr>
              <a:buFont typeface="Wingdings 3" charset="2"/>
              <a:buChar char="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Следовательно, данный проект способствует формированию не только познавательного интереса, но и имеет социальное значение.</a:t>
            </a:r>
          </a:p>
          <a:p>
            <a:pPr eaLnBrk="1" hangingPunct="1">
              <a:defRPr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2592388" y="95250"/>
            <a:ext cx="8912225" cy="5461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555555"/>
                </a:solidFill>
                <a:latin typeface="Tahoma" pitchFamily="34" charset="0"/>
              </a:rPr>
              <a:t>Этапы реализации проекта</a:t>
            </a: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0038" y="860425"/>
            <a:ext cx="9934575" cy="5486400"/>
          </a:xfrm>
        </p:spPr>
        <p:txBody>
          <a:bodyPr>
            <a:normAutofit fontScale="85000" lnSpcReduction="10000"/>
          </a:bodyPr>
          <a:lstStyle/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осуществляется в 3 этапа.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этап – подготовительный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себя: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1) беседа с  родителями с целью выявления знаний и представлений о родном городе, его истории, 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достопримечательностей,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2) беседа с  детьми с целью выявления уровня </a:t>
            </a:r>
            <a:r>
              <a:rPr lang="ru-RU" sz="1700" dirty="0" err="1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сформированости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 знаний и представлений об истории и культуре родного 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города,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II этап – основной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, включает в себя: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1) занятия с детьми в соответствии с перспективным планом,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2) совместные мероприятия с семьями воспитанников,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3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) экскурсии по городу,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4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) выставки детских работ, семейных коллекций.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«дни выходного дня».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 </a:t>
            </a:r>
            <a:r>
              <a:rPr lang="ru-RU" sz="17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7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аглядная информация (буклеты, маршруты выходного дня, художественная литература, информационные ширмы и т. д.)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17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7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овместные с детьми вечера развлечений.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выставка семейных фотографий "Любимый уголок родного города".</a:t>
            </a:r>
          </a:p>
          <a:p>
            <a:pPr marL="0" indent="0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III этап – итоговый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, включает в себя: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1) повторные беседы с детьми и   родителями</a:t>
            </a:r>
          </a:p>
          <a:p>
            <a:pPr marL="0" indent="0" algn="just"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2) создание музея в чемодане.</a:t>
            </a:r>
          </a:p>
          <a:p>
            <a:pPr eaLnBrk="1" hangingPunct="1">
              <a:lnSpc>
                <a:spcPct val="80000"/>
              </a:lnSpc>
              <a:buFont typeface="Wingdings 3" pitchFamily="18" charset="2"/>
              <a:buNone/>
              <a:defRPr/>
            </a:pP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8748713" y="5732463"/>
            <a:ext cx="409575" cy="41275"/>
          </a:xfrm>
          <a:custGeom>
            <a:avLst/>
            <a:gdLst>
              <a:gd name="connsiteX0" fmla="*/ 409433 w 409433"/>
              <a:gd name="connsiteY0" fmla="*/ 40943 h 40943"/>
              <a:gd name="connsiteX1" fmla="*/ 0 w 409433"/>
              <a:gd name="connsiteY1" fmla="*/ 0 h 40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09433" h="40943">
                <a:moveTo>
                  <a:pt x="409433" y="40943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2592388" y="122238"/>
            <a:ext cx="8912225" cy="784225"/>
          </a:xfrm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Экскурсия по городу</a:t>
            </a:r>
          </a:p>
        </p:txBody>
      </p:sp>
      <p:pic>
        <p:nvPicPr>
          <p:cNvPr id="23554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78600" y="3136900"/>
            <a:ext cx="1774825" cy="2370138"/>
          </a:xfrm>
        </p:spPr>
      </p:pic>
      <p:pic>
        <p:nvPicPr>
          <p:cNvPr id="23555" name="Picture 4" descr="5cyph1eh1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25" y="2887663"/>
            <a:ext cx="1701800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7D-CD5xbAG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3825" y="2174875"/>
            <a:ext cx="1785938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8" descr="IEek60m_-f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17050" y="5205413"/>
            <a:ext cx="2633663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9750" y="946150"/>
            <a:ext cx="25273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59925" y="144463"/>
            <a:ext cx="2509838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7" descr="fF26cYJQESk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538" y="1371600"/>
            <a:ext cx="235585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Рисунок 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2888" y="3265488"/>
            <a:ext cx="23495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Рисунок 5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538" y="5154613"/>
            <a:ext cx="235585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Рисунок 6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52738" y="906463"/>
            <a:ext cx="34734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Рисунок 7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89750" y="5199063"/>
            <a:ext cx="23907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Рисунок 8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14875" y="4695825"/>
            <a:ext cx="1711325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Прямоугольник 9"/>
          <p:cNvSpPr>
            <a:spLocks noChangeArrowheads="1"/>
          </p:cNvSpPr>
          <p:nvPr/>
        </p:nvSpPr>
        <p:spPr bwMode="auto">
          <a:xfrm>
            <a:off x="2319338" y="3176588"/>
            <a:ext cx="41830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457200" eaLnBrk="0" hangingPunct="0">
              <a:spcBef>
                <a:spcPts val="1000"/>
              </a:spcBef>
              <a:buClr>
                <a:srgbClr val="A53010"/>
              </a:buClr>
              <a:buFont typeface="Wingdings 3" pitchFamily="18" charset="2"/>
              <a:buChar char=""/>
            </a:pPr>
            <a:r>
              <a:rPr lang="ru-RU" sz="16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Экскурсия по городу Екатеринбургу является очень увлекательной и интересной . Она позволяет познакомиться с богатой историей города, насладиться красотами его архитектуры и посетить уникальные музеи и памятники культуры. </a:t>
            </a:r>
            <a:endParaRPr lang="ru-RU" sz="160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7" name="Picture 6" descr="cJo1vuGO15A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28913" y="4687888"/>
            <a:ext cx="1833562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2592388" y="136525"/>
            <a:ext cx="8912225" cy="1768475"/>
          </a:xfrm>
        </p:spPr>
        <p:txBody>
          <a:bodyPr/>
          <a:lstStyle/>
          <a:p>
            <a:pPr eaLnBrk="1" hangingPunct="1"/>
            <a:r>
              <a:rPr lang="ru-RU" sz="3200" smtClean="0">
                <a:latin typeface="Arial" charset="0"/>
              </a:rPr>
              <a:t>Детско – родительский проект «Достопримечательности нашего города»</a:t>
            </a:r>
          </a:p>
        </p:txBody>
      </p:sp>
      <p:pic>
        <p:nvPicPr>
          <p:cNvPr id="24578" name="Picture 4" descr="Aqkl7rY74D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3868738"/>
            <a:ext cx="203835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bU9ZpqnVE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100" y="1163638"/>
            <a:ext cx="1808163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 descr="f6tHsE9rUl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74288" y="1241425"/>
            <a:ext cx="1879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 descr="GsutWcPLyw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9163" y="1257300"/>
            <a:ext cx="193357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 descr="J9al7s4oX-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5275" y="1181100"/>
            <a:ext cx="16319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 descr="Jnfe0ROYvp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21138" y="1204913"/>
            <a:ext cx="1906587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53513" y="3868738"/>
            <a:ext cx="2982912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Объект 5"/>
          <p:cNvPicPr>
            <a:picLocks noGrp="1" noChangeAspect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8075613" y="1241425"/>
            <a:ext cx="1955800" cy="2505075"/>
          </a:xfrm>
        </p:spPr>
      </p:pic>
      <p:pic>
        <p:nvPicPr>
          <p:cNvPr id="24586" name="Рисунок 1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27913" y="3868738"/>
            <a:ext cx="1547812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Рисунок 2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83113" y="3865563"/>
            <a:ext cx="2779712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Рисунок 4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30475" y="3829050"/>
            <a:ext cx="1985963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9" name="Прямоугольник 7"/>
          <p:cNvSpPr>
            <a:spLocks noChangeArrowheads="1"/>
          </p:cNvSpPr>
          <p:nvPr/>
        </p:nvSpPr>
        <p:spPr bwMode="auto">
          <a:xfrm>
            <a:off x="1433513" y="5961063"/>
            <a:ext cx="105108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Знакомясь с родным городом, его достопримечательностями, ребёнок учится осознавать себя живущим в определённый временной период, в определённых этнокультурных условиях</a:t>
            </a:r>
            <a:r>
              <a:rPr lang="ru-RU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1173163" y="122238"/>
            <a:ext cx="11018837" cy="741362"/>
          </a:xfrm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Развлечение для детей «Традиции моего города»</a:t>
            </a:r>
          </a:p>
        </p:txBody>
      </p:sp>
      <p:pic>
        <p:nvPicPr>
          <p:cNvPr id="26626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7838" y="4862513"/>
            <a:ext cx="2728912" cy="1819275"/>
          </a:xfrm>
        </p:spPr>
      </p:pic>
      <p:pic>
        <p:nvPicPr>
          <p:cNvPr id="26627" name="Picture 4" descr="1MJbieadEj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38" y="3046413"/>
            <a:ext cx="27289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g_c8H3PWu2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838" y="1012825"/>
            <a:ext cx="272891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G8qhjo2bv6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13850" y="2652713"/>
            <a:ext cx="28321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32888" y="4646613"/>
            <a:ext cx="2897187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79888" y="4537075"/>
            <a:ext cx="36068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Рисунок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13850" y="887413"/>
            <a:ext cx="28162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Рисунок 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5100" y="887413"/>
            <a:ext cx="4208463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Прямоугольник 6"/>
          <p:cNvSpPr>
            <a:spLocks noChangeArrowheads="1"/>
          </p:cNvSpPr>
          <p:nvPr/>
        </p:nvSpPr>
        <p:spPr bwMode="auto">
          <a:xfrm>
            <a:off x="3206750" y="3443288"/>
            <a:ext cx="60071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>
              <a:spcBef>
                <a:spcPts val="1000"/>
              </a:spcBef>
              <a:buClr>
                <a:srgbClr val="A53010"/>
              </a:buClr>
            </a:pPr>
            <a:r>
              <a:rPr lang="ru-RU" sz="16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Традиции нашего города являются уникальным и неповторимым наследием, которое передаются из поколения в поколение. Одной из наиболее яркой традицией в нашего города является празднование национальных праздников.</a:t>
            </a:r>
            <a:endParaRPr lang="ru-RU" sz="160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1201738" y="95250"/>
            <a:ext cx="10302875" cy="679450"/>
          </a:xfrm>
        </p:spPr>
        <p:txBody>
          <a:bodyPr/>
          <a:lstStyle/>
          <a:p>
            <a:r>
              <a:rPr lang="ru-RU" smtClean="0">
                <a:latin typeface="Arial" charset="0"/>
              </a:rPr>
              <a:t>Участие родителей в различных мероприятиях</a:t>
            </a:r>
          </a:p>
        </p:txBody>
      </p:sp>
      <p:pic>
        <p:nvPicPr>
          <p:cNvPr id="27650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75300" y="3124200"/>
            <a:ext cx="2028825" cy="3041650"/>
          </a:xfrm>
        </p:spPr>
      </p:pic>
      <p:pic>
        <p:nvPicPr>
          <p:cNvPr id="27651" name="Picture 4" descr="5-9GnEHAxx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679450"/>
            <a:ext cx="29527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8b9Mbrqq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2688" y="2832100"/>
            <a:ext cx="3240087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APE3TXNTXx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72413" y="4540250"/>
            <a:ext cx="32400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h0ZlnwRp0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300" y="2832100"/>
            <a:ext cx="29527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 descr="IHOm2a94Py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4863" y="3606800"/>
            <a:ext cx="2062162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Рисунок 2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00488" y="873125"/>
            <a:ext cx="3014662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Прямоугольник 3"/>
          <p:cNvSpPr>
            <a:spLocks noChangeArrowheads="1"/>
          </p:cNvSpPr>
          <p:nvPr/>
        </p:nvSpPr>
        <p:spPr bwMode="auto">
          <a:xfrm>
            <a:off x="7232650" y="1016000"/>
            <a:ext cx="48117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0" hangingPunct="0">
              <a:spcBef>
                <a:spcPts val="1000"/>
              </a:spcBef>
              <a:buClr>
                <a:srgbClr val="A53010"/>
              </a:buClr>
            </a:pPr>
            <a:r>
              <a:rPr lang="ru-RU" sz="160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Когда родители принимают участие в жизни своего ребенка, это, в первую очередь, ценится. Интересоваться жизнью  может оказаться очень увлекательным занятием для самих взрослых! Ведь, участвуя в различных мероприятиях, которые предоставляет дошкольное учреждение, родители и дети укрепляют свои взаимоотношения. </a:t>
            </a:r>
            <a:endParaRPr lang="ru-RU" sz="1600">
              <a:solidFill>
                <a:srgbClr val="40404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8" name="Рисунок 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738" y="5010150"/>
            <a:ext cx="288131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2592388" y="122238"/>
            <a:ext cx="8912225" cy="874712"/>
          </a:xfrm>
        </p:spPr>
        <p:txBody>
          <a:bodyPr/>
          <a:lstStyle/>
          <a:p>
            <a:r>
              <a:rPr lang="ru-RU" smtClean="0">
                <a:latin typeface="Arial" charset="0"/>
              </a:rPr>
              <a:t>Детское творчество</a:t>
            </a:r>
          </a:p>
        </p:txBody>
      </p:sp>
      <p:pic>
        <p:nvPicPr>
          <p:cNvPr id="2867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8938" y="1527175"/>
            <a:ext cx="39687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25" y="3244850"/>
            <a:ext cx="2627313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295400"/>
            <a:ext cx="311943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094163"/>
            <a:ext cx="3144837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8938" y="4256088"/>
            <a:ext cx="396875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Объект 5"/>
          <p:cNvSpPr>
            <a:spLocks noGrp="1"/>
          </p:cNvSpPr>
          <p:nvPr>
            <p:ph idx="1"/>
          </p:nvPr>
        </p:nvSpPr>
        <p:spPr>
          <a:xfrm>
            <a:off x="3357563" y="1420813"/>
            <a:ext cx="4651375" cy="4491037"/>
          </a:xfrm>
        </p:spPr>
        <p:txBody>
          <a:bodyPr/>
          <a:lstStyle/>
          <a:p>
            <a:r>
              <a:rPr lang="ru-RU" sz="160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Творчество — это мыслительная и продуктивная деятельность, в результате которой появляются новые уникальные идеи, художественные произведения или технические изобретения.</a:t>
            </a:r>
            <a:endParaRPr lang="ru-RU" sz="16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Легкий дым</Template>
  <TotalTime>941</TotalTime>
  <Words>93</Words>
  <Application>Microsoft Office PowerPoint</Application>
  <PresentationFormat>Произвольный</PresentationFormat>
  <Paragraphs>63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Легкий дым</vt:lpstr>
      <vt:lpstr>Проект «История маленького  чемоданчика»                                                          « История родного города»                                                                                                                                            МАДОУ № 326                                                                                                                               Воспитатели: Панова Е.В                                                               Токманцева Н.В.              </vt:lpstr>
      <vt:lpstr>Слайд 2</vt:lpstr>
      <vt:lpstr>Цель: расширить знания детей о истории родного города. </vt:lpstr>
      <vt:lpstr>Этапы реализации проекта</vt:lpstr>
      <vt:lpstr>Экскурсия по городу</vt:lpstr>
      <vt:lpstr>Детско – родительский проект «Достопримечательности нашего города»</vt:lpstr>
      <vt:lpstr>Развлечение для детей «Традиции моего города»</vt:lpstr>
      <vt:lpstr>Участие родителей в различных мероприятиях</vt:lpstr>
      <vt:lpstr>Детское творчество</vt:lpstr>
      <vt:lpstr>Познавательное развитие</vt:lpstr>
      <vt:lpstr>Создание «Музея в чемодане».</vt:lpstr>
      <vt:lpstr>Наш мобильный музей в чемодане</vt:lpstr>
      <vt:lpstr>Результат проекта: </vt:lpstr>
      <vt:lpstr>Слайд 14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МАДОУ326</cp:lastModifiedBy>
  <cp:revision>51</cp:revision>
  <dcterms:created xsi:type="dcterms:W3CDTF">2023-11-23T16:29:27Z</dcterms:created>
  <dcterms:modified xsi:type="dcterms:W3CDTF">2023-11-30T09:27:29Z</dcterms:modified>
</cp:coreProperties>
</file>