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58" r:id="rId4"/>
    <p:sldId id="275" r:id="rId5"/>
    <p:sldId id="276" r:id="rId6"/>
    <p:sldId id="261" r:id="rId7"/>
    <p:sldId id="289" r:id="rId8"/>
    <p:sldId id="277" r:id="rId9"/>
    <p:sldId id="282" r:id="rId10"/>
    <p:sldId id="281" r:id="rId11"/>
    <p:sldId id="280" r:id="rId12"/>
    <p:sldId id="263" r:id="rId13"/>
    <p:sldId id="264" r:id="rId14"/>
    <p:sldId id="265" r:id="rId15"/>
    <p:sldId id="266" r:id="rId16"/>
    <p:sldId id="279" r:id="rId17"/>
    <p:sldId id="283" r:id="rId18"/>
    <p:sldId id="285" r:id="rId19"/>
    <p:sldId id="267" r:id="rId20"/>
    <p:sldId id="284" r:id="rId21"/>
    <p:sldId id="287" r:id="rId22"/>
    <p:sldId id="286" r:id="rId23"/>
    <p:sldId id="288" r:id="rId24"/>
    <p:sldId id="268" r:id="rId25"/>
    <p:sldId id="26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B0903C-2F6B-489D-A5D3-7B106E79A24E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C0148E-5C1E-46EA-A678-4BA4AD1942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170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Летней ночью, на рассвете,</a:t>
            </a:r>
          </a:p>
          <a:p>
            <a:pPr>
              <a:buNone/>
            </a:pPr>
            <a:r>
              <a:rPr lang="ru-RU" dirty="0" smtClean="0"/>
              <a:t> 22 июня 1941 г. в 4 часа утра</a:t>
            </a:r>
          </a:p>
          <a:p>
            <a:pPr>
              <a:buNone/>
            </a:pPr>
            <a:r>
              <a:rPr lang="ru-RU" dirty="0" smtClean="0"/>
              <a:t> без объявления войны </a:t>
            </a:r>
          </a:p>
          <a:p>
            <a:pPr>
              <a:buNone/>
            </a:pPr>
            <a:r>
              <a:rPr lang="ru-RU" dirty="0" smtClean="0"/>
              <a:t>фашистская Германия </a:t>
            </a:r>
          </a:p>
          <a:p>
            <a:pPr>
              <a:buNone/>
            </a:pPr>
            <a:r>
              <a:rPr lang="ru-RU" dirty="0" smtClean="0"/>
              <a:t>напала на нашу Родину, </a:t>
            </a:r>
          </a:p>
          <a:p>
            <a:pPr>
              <a:buNone/>
            </a:pPr>
            <a:r>
              <a:rPr lang="ru-RU" dirty="0" smtClean="0"/>
              <a:t>прервав мирный труд</a:t>
            </a:r>
          </a:p>
          <a:p>
            <a:pPr>
              <a:buNone/>
            </a:pPr>
            <a:r>
              <a:rPr lang="ru-RU" smtClean="0"/>
              <a:t>русского народа.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0148E-5C1E-46EA-A678-4BA4AD19426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0148E-5C1E-46EA-A678-4BA4AD19426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2E67-04F9-4D50-9EC3-F39476051CDE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D09E-DA2E-4A45-991C-6EF8DF1A15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2E67-04F9-4D50-9EC3-F39476051CDE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D09E-DA2E-4A45-991C-6EF8DF1A1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2E67-04F9-4D50-9EC3-F39476051CDE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D09E-DA2E-4A45-991C-6EF8DF1A1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2E67-04F9-4D50-9EC3-F39476051CDE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D09E-DA2E-4A45-991C-6EF8DF1A15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2E67-04F9-4D50-9EC3-F39476051CDE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D09E-DA2E-4A45-991C-6EF8DF1A1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2E67-04F9-4D50-9EC3-F39476051CDE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D09E-DA2E-4A45-991C-6EF8DF1A15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2E67-04F9-4D50-9EC3-F39476051CDE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D09E-DA2E-4A45-991C-6EF8DF1A15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2E67-04F9-4D50-9EC3-F39476051CDE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D09E-DA2E-4A45-991C-6EF8DF1A1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2E67-04F9-4D50-9EC3-F39476051CDE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D09E-DA2E-4A45-991C-6EF8DF1A1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2E67-04F9-4D50-9EC3-F39476051CDE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D09E-DA2E-4A45-991C-6EF8DF1A1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2E67-04F9-4D50-9EC3-F39476051CDE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D09E-DA2E-4A45-991C-6EF8DF1A15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A852E67-04F9-4D50-9EC3-F39476051CDE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0E1D09E-DA2E-4A45-991C-6EF8DF1A1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2" y="5085184"/>
            <a:ext cx="6192688" cy="1368153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                                  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068960"/>
            <a:ext cx="7175351" cy="720080"/>
          </a:xfrm>
        </p:spPr>
        <p:txBody>
          <a:bodyPr/>
          <a:lstStyle/>
          <a:p>
            <a:pPr marL="182880" indent="0">
              <a:buNone/>
            </a:pPr>
            <a:r>
              <a:rPr lang="ru-RU" sz="4400" dirty="0" smtClean="0">
                <a:solidFill>
                  <a:srgbClr val="C00000"/>
                </a:solidFill>
              </a:rPr>
              <a:t>Дети на войне</a:t>
            </a:r>
            <a:endParaRPr lang="ru-RU" sz="44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NAO\Desktop\ЛЕНТ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918"/>
            <a:ext cx="7224713" cy="219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55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NAO\Desktop\ЛЕНТА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581128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young-soldier-16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42852"/>
            <a:ext cx="2857520" cy="3865085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Picture 6" descr="04_warkids_80601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143504" y="142852"/>
            <a:ext cx="2786082" cy="3940435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Прямоугольник 6"/>
          <p:cNvSpPr/>
          <p:nvPr/>
        </p:nvSpPr>
        <p:spPr>
          <a:xfrm>
            <a:off x="214282" y="3105835"/>
            <a:ext cx="8715436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sz="2000" dirty="0" smtClean="0">
              <a:latin typeface="Palatino Linotype" pitchFamily="18" charset="0"/>
            </a:endParaRPr>
          </a:p>
          <a:p>
            <a:pPr algn="ctr">
              <a:spcBef>
                <a:spcPct val="50000"/>
              </a:spcBef>
            </a:pPr>
            <a:endParaRPr lang="ru-RU" altLang="ru-RU" sz="2000" dirty="0" smtClean="0">
              <a:latin typeface="Palatino Linotype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ru-RU" altLang="ru-RU" sz="2200" b="1" dirty="0" smtClean="0">
                <a:latin typeface="Palatino Linotype" pitchFamily="18" charset="0"/>
              </a:rPr>
              <a:t>Боролись против фашистов в партизанских отрядах, участвовали в боевых действиях и удостаивались наград</a:t>
            </a:r>
            <a:endParaRPr lang="ru-RU" altLang="ru-RU" sz="2200" b="1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70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NAO\Desktop\ЛЕНТА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581128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одержимое 8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911926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  <a:buNone/>
            </a:pPr>
            <a:r>
              <a:rPr lang="ru-RU" altLang="ru-RU" b="1" dirty="0" smtClean="0">
                <a:solidFill>
                  <a:schemeClr val="tx1"/>
                </a:solidFill>
                <a:latin typeface="Palatino Linotype" pitchFamily="18" charset="0"/>
              </a:rPr>
              <a:t>Женщины тоже участвовали в войне: они, в основном, были связистками, снайперами, врачами и медсестрами.</a:t>
            </a:r>
          </a:p>
          <a:p>
            <a:endParaRPr lang="ru-RU" sz="2000" dirty="0"/>
          </a:p>
        </p:txBody>
      </p:sp>
      <p:pic>
        <p:nvPicPr>
          <p:cNvPr id="5" name="Picture 5" descr="51911920_Sestrica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3714776" cy="465733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113570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1357298"/>
            <a:ext cx="4333597" cy="2950048"/>
          </a:xfrm>
          <a:prstGeom prst="round1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57298"/>
            <a:ext cx="4361474" cy="2950048"/>
          </a:xfrm>
          <a:prstGeom prst="round1Rect">
            <a:avLst/>
          </a:prstGeom>
        </p:spPr>
      </p:pic>
      <p:pic>
        <p:nvPicPr>
          <p:cNvPr id="8194" name="Picture 2" descr="C:\Users\NAO\Desktop\ЛЕНТА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464" y="4725144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11760" y="152316"/>
            <a:ext cx="4176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/>
              <a:t>Бои велись повсюду: </a:t>
            </a:r>
          </a:p>
          <a:p>
            <a:pPr algn="ctr"/>
            <a:r>
              <a:rPr lang="ru-RU" sz="2200" b="1" dirty="0" smtClean="0"/>
              <a:t>на море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62934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260648"/>
            <a:ext cx="2768095" cy="620688"/>
          </a:xfrm>
        </p:spPr>
        <p:txBody>
          <a:bodyPr/>
          <a:lstStyle/>
          <a:p>
            <a:pPr marL="0" indent="0" algn="ctr">
              <a:buNone/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воздухе</a:t>
            </a:r>
            <a:endParaRPr lang="ru-RU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2214554"/>
            <a:ext cx="4237930" cy="2737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052736"/>
            <a:ext cx="410445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8" name="Picture 2" descr="C:\Users\NAO\Desktop\ЛЕНТА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828396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41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714356"/>
            <a:ext cx="4210546" cy="3312368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188640"/>
            <a:ext cx="2480063" cy="646008"/>
          </a:xfrm>
        </p:spPr>
        <p:txBody>
          <a:bodyPr/>
          <a:lstStyle/>
          <a:p>
            <a:pPr marL="0" indent="0" algn="ctr">
              <a:buNone/>
            </a:pPr>
            <a:r>
              <a:rPr lang="ru-RU" sz="2200" dirty="0" smtClean="0">
                <a:solidFill>
                  <a:schemeClr val="tx1"/>
                </a:solidFill>
              </a:rPr>
              <a:t>И на суше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endParaRPr lang="ru-RU" sz="2200" dirty="0">
              <a:solidFill>
                <a:schemeClr val="tx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6" y="642918"/>
            <a:ext cx="4104456" cy="3312368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2" name="Picture 2" descr="C:\Users\NAO\Desktop\ЛЕНТА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807836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52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NAO\Desktop\ЛЕНТА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4808980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одержимое 6"/>
          <p:cNvSpPr>
            <a:spLocks noGrp="1"/>
          </p:cNvSpPr>
          <p:nvPr>
            <p:ph sz="quarter" idx="13"/>
          </p:nvPr>
        </p:nvSpPr>
        <p:spPr>
          <a:xfrm flipH="1">
            <a:off x="4489702" y="2786057"/>
            <a:ext cx="45719" cy="142877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Picture 5" descr="18264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42852"/>
            <a:ext cx="6103952" cy="415093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14282" y="2967335"/>
            <a:ext cx="871543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sz="2000" dirty="0" smtClean="0"/>
          </a:p>
          <a:p>
            <a:pPr algn="ctr">
              <a:spcBef>
                <a:spcPct val="50000"/>
              </a:spcBef>
            </a:pPr>
            <a:endParaRPr lang="ru-RU" altLang="ru-RU" sz="2000" dirty="0" smtClean="0"/>
          </a:p>
          <a:p>
            <a:pPr algn="ctr">
              <a:spcBef>
                <a:spcPct val="50000"/>
              </a:spcBef>
            </a:pPr>
            <a:endParaRPr lang="ru-RU" altLang="ru-RU" sz="2000" dirty="0" smtClean="0"/>
          </a:p>
          <a:p>
            <a:pPr algn="ctr">
              <a:spcBef>
                <a:spcPct val="50000"/>
              </a:spcBef>
            </a:pPr>
            <a:r>
              <a:rPr lang="ru-RU" altLang="ru-RU" sz="2200" b="1" dirty="0" smtClean="0"/>
              <a:t>Когда выпадали минуты затишья, солдаты отдыхали, писали письма домой и пели песни.</a:t>
            </a:r>
            <a:endParaRPr lang="ru-RU" alt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345210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NAO\Desktop\ЛЕНТА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581128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одержимое 8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6" descr="53341336_1262654265_0_29209_f5e241_ori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85918" y="142853"/>
            <a:ext cx="5969599" cy="3982576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3357562"/>
            <a:ext cx="9001156" cy="136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sz="2000" dirty="0" smtClean="0"/>
          </a:p>
          <a:p>
            <a:pPr algn="ctr">
              <a:spcBef>
                <a:spcPct val="50000"/>
              </a:spcBef>
            </a:pPr>
            <a:endParaRPr lang="ru-RU" altLang="ru-RU" sz="2000" dirty="0" smtClean="0"/>
          </a:p>
          <a:p>
            <a:pPr algn="ctr">
              <a:spcBef>
                <a:spcPct val="50000"/>
              </a:spcBef>
            </a:pPr>
            <a:r>
              <a:rPr lang="ru-RU" altLang="ru-RU" sz="2200" b="1" dirty="0" smtClean="0"/>
              <a:t>Вот такие солдатские треугольники приходили с фронта.</a:t>
            </a:r>
            <a:endParaRPr lang="ru-RU" alt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113570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NAO\Desktop\ЛЕНТА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9" y="4857760"/>
            <a:ext cx="8489941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одержимое 8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3357562"/>
            <a:ext cx="900115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sz="2000" dirty="0" smtClean="0"/>
          </a:p>
          <a:p>
            <a:pPr algn="ctr">
              <a:spcBef>
                <a:spcPct val="50000"/>
              </a:spcBef>
            </a:pPr>
            <a:endParaRPr lang="ru-RU" altLang="ru-RU" sz="2000" dirty="0" smtClean="0"/>
          </a:p>
        </p:txBody>
      </p:sp>
      <p:pic>
        <p:nvPicPr>
          <p:cNvPr id="8" name="Picture 5" descr="2e88f3b3dd1b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28662" y="142852"/>
            <a:ext cx="7328274" cy="3446033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0" y="2413339"/>
            <a:ext cx="914400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altLang="ru-RU" sz="2000" dirty="0" smtClean="0"/>
          </a:p>
          <a:p>
            <a:endParaRPr lang="ru-RU" altLang="ru-RU" sz="2000" dirty="0" smtClean="0"/>
          </a:p>
          <a:p>
            <a:endParaRPr lang="ru-RU" altLang="ru-RU" sz="2000" dirty="0" smtClean="0"/>
          </a:p>
          <a:p>
            <a:endParaRPr lang="ru-RU" altLang="ru-RU" sz="2000" dirty="0" smtClean="0"/>
          </a:p>
          <a:p>
            <a:pPr algn="ctr"/>
            <a:r>
              <a:rPr lang="ru-RU" altLang="ru-RU" sz="2200" b="1" dirty="0" smtClean="0"/>
              <a:t>Это - город Ленинград. Во время войны фашисты окружили его в кольцо. Жители умирали от голода и холода. Блокада длилась 900 дней и ночей. Три зимы без топлива, воды, электричества, под непрерывным вражеским огнем. Ленинградцы выстояли!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113570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NAO\Desktop\ЛЕНТА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581128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одержимое 8"/>
          <p:cNvSpPr>
            <a:spLocks noGrp="1"/>
          </p:cNvSpPr>
          <p:nvPr>
            <p:ph sz="quarter" idx="14"/>
          </p:nvPr>
        </p:nvSpPr>
        <p:spPr>
          <a:xfrm>
            <a:off x="5286380" y="928670"/>
            <a:ext cx="3357586" cy="3277570"/>
          </a:xfrm>
        </p:spPr>
        <p:txBody>
          <a:bodyPr/>
          <a:lstStyle/>
          <a:p>
            <a:pPr algn="ctr">
              <a:buNone/>
            </a:pPr>
            <a:r>
              <a:rPr lang="ru-RU" altLang="ru-RU" b="1" dirty="0" smtClean="0"/>
              <a:t>   </a:t>
            </a:r>
            <a:r>
              <a:rPr lang="ru-RU" altLang="ru-RU" b="1" dirty="0" smtClean="0">
                <a:solidFill>
                  <a:schemeClr val="tx1"/>
                </a:solidFill>
              </a:rPr>
              <a:t>Вот такой кусок хлеба получали жители блокадного Ленинграда на день (чуть больше спичечного коробка).</a:t>
            </a:r>
          </a:p>
          <a:p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3357562"/>
            <a:ext cx="90011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000" dirty="0" smtClean="0"/>
              <a:t>.</a:t>
            </a:r>
            <a:endParaRPr lang="ru-RU" altLang="ru-RU" sz="2000" dirty="0"/>
          </a:p>
        </p:txBody>
      </p:sp>
      <p:pic>
        <p:nvPicPr>
          <p:cNvPr id="8" name="Picture 5" descr="show_image_NpAdvSinglePhoto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/>
          <a:srcRect b="10924"/>
          <a:stretch>
            <a:fillRect/>
          </a:stretch>
        </p:blipFill>
        <p:spPr bwMode="auto">
          <a:xfrm>
            <a:off x="857224" y="214290"/>
            <a:ext cx="4214842" cy="443975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3570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7592631" cy="720080"/>
          </a:xfrm>
        </p:spPr>
        <p:txBody>
          <a:bodyPr/>
          <a:lstStyle/>
          <a:p>
            <a:pPr marL="0" indent="0">
              <a:buNone/>
            </a:pP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2290" name="Picture 2" descr="C:\Users\NAO\Desktop\ЛЕНТА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4866392"/>
            <a:ext cx="7426256" cy="199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одержимое 6"/>
          <p:cNvSpPr>
            <a:spLocks noGrp="1"/>
          </p:cNvSpPr>
          <p:nvPr>
            <p:ph sz="quarter" idx="13"/>
          </p:nvPr>
        </p:nvSpPr>
        <p:spPr>
          <a:xfrm flipV="1">
            <a:off x="4429123" y="4206238"/>
            <a:ext cx="60579" cy="4571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Picture 5" descr="42879_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214290"/>
            <a:ext cx="5962663" cy="4043350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0" y="3000373"/>
            <a:ext cx="9144000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ru-RU" altLang="ru-RU" sz="2000" dirty="0" smtClean="0"/>
          </a:p>
          <a:p>
            <a:pPr>
              <a:spcBef>
                <a:spcPct val="50000"/>
              </a:spcBef>
            </a:pPr>
            <a:endParaRPr lang="ru-RU" altLang="ru-RU" sz="2000" dirty="0" smtClean="0"/>
          </a:p>
          <a:p>
            <a:pPr>
              <a:spcBef>
                <a:spcPct val="50000"/>
              </a:spcBef>
            </a:pPr>
            <a:endParaRPr lang="ru-RU" altLang="ru-RU" sz="2000" dirty="0" smtClean="0"/>
          </a:p>
          <a:p>
            <a:pPr algn="ctr">
              <a:spcBef>
                <a:spcPct val="50000"/>
              </a:spcBef>
            </a:pPr>
            <a:r>
              <a:rPr lang="ru-RU" altLang="ru-RU" sz="2200" b="1" dirty="0" smtClean="0"/>
              <a:t>9 мая война, которая длилась 4 года, закончилась в Берлине.</a:t>
            </a:r>
            <a:endParaRPr lang="ru-RU" alt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365951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NAO\Desktop\ЛЕНТА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02" y="4838700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42691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Летней ночью, на рассвете,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в 4 часа утра 22 июня 1941 г. 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 без объявления войны 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фашистская Германия 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напала на нашу Родину,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нарушив мир и покой 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русского народа. </a:t>
            </a:r>
          </a:p>
          <a:p>
            <a:pPr>
              <a:buNone/>
            </a:pPr>
            <a:r>
              <a:rPr lang="ru-RU" altLang="ru-RU" sz="2400" b="1" dirty="0" smtClean="0">
                <a:solidFill>
                  <a:schemeClr val="tx1"/>
                </a:solidFill>
                <a:latin typeface="Palatino Linotype" pitchFamily="18" charset="0"/>
              </a:rPr>
              <a:t>Началась Великая </a:t>
            </a:r>
          </a:p>
          <a:p>
            <a:pPr>
              <a:buNone/>
            </a:pPr>
            <a:r>
              <a:rPr lang="ru-RU" altLang="ru-RU" sz="2400" b="1" dirty="0" smtClean="0">
                <a:solidFill>
                  <a:schemeClr val="tx1"/>
                </a:solidFill>
                <a:latin typeface="Palatino Linotype" pitchFamily="18" charset="0"/>
              </a:rPr>
              <a:t>Отечественная  война.</a:t>
            </a:r>
            <a:r>
              <a:rPr lang="ru-RU" altLang="ru-RU" sz="2400" b="1" dirty="0" smtClean="0">
                <a:latin typeface="Palatino Linotype" pitchFamily="18" charset="0"/>
              </a:rPr>
              <a:t>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8" name="Picture 4" descr="C:\Users\User\Desktop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714356"/>
            <a:ext cx="3214710" cy="3429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308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NAO\Desktop\ЛЕНТА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14" y="4896029"/>
            <a:ext cx="7315746" cy="196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одержимое 8"/>
          <p:cNvSpPr>
            <a:spLocks noGrp="1"/>
          </p:cNvSpPr>
          <p:nvPr>
            <p:ph sz="quarter" idx="14"/>
          </p:nvPr>
        </p:nvSpPr>
        <p:spPr>
          <a:xfrm>
            <a:off x="4645152" y="357166"/>
            <a:ext cx="3346704" cy="1143008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altLang="ru-RU" dirty="0" smtClean="0"/>
              <a:t>   </a:t>
            </a:r>
            <a:r>
              <a:rPr lang="ru-RU" altLang="ru-RU" b="1" dirty="0" smtClean="0">
                <a:solidFill>
                  <a:schemeClr val="tx1"/>
                </a:solidFill>
              </a:rPr>
              <a:t>Долгожданная победа! Воины возвращаются домой.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3357562"/>
            <a:ext cx="90011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sz="2000" dirty="0" smtClean="0"/>
          </a:p>
        </p:txBody>
      </p:sp>
      <p:pic>
        <p:nvPicPr>
          <p:cNvPr id="8" name="Picture 5" descr="67400053_1291398881_A_Kitaev_Vozvr_spobedoy_1985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35807" y="214290"/>
            <a:ext cx="3113856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Объект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28" y="1428736"/>
            <a:ext cx="2714644" cy="3573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3570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NAO\Desktop\ЛЕНТА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20" y="4725144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одержимое 6"/>
          <p:cNvSpPr>
            <a:spLocks noGrp="1"/>
          </p:cNvSpPr>
          <p:nvPr>
            <p:ph sz="quarter" idx="13"/>
          </p:nvPr>
        </p:nvSpPr>
        <p:spPr>
          <a:xfrm flipV="1">
            <a:off x="4429123" y="4206238"/>
            <a:ext cx="60579" cy="4571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Но не все…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9" name="Picture 5" descr="74108909_4000579_113e470137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3478795" cy="4668848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951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NAO\Desktop\ЛЕНТА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20" y="4725144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одержимое 6"/>
          <p:cNvSpPr>
            <a:spLocks noGrp="1"/>
          </p:cNvSpPr>
          <p:nvPr>
            <p:ph sz="quarter" idx="13"/>
          </p:nvPr>
        </p:nvSpPr>
        <p:spPr>
          <a:xfrm flipV="1">
            <a:off x="4429123" y="4206238"/>
            <a:ext cx="60579" cy="4571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6429388" y="357166"/>
            <a:ext cx="2500330" cy="428628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altLang="ru-RU" b="1" dirty="0" smtClean="0">
                <a:solidFill>
                  <a:schemeClr val="tx1"/>
                </a:solidFill>
              </a:rPr>
              <a:t>Чтобы люди не забывали эту войну, помнили тех, кто отдал свою жизнь, чтобы жили мы с вами в мире – во многих городах был зажжен Вечный огонь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9" name="Picture 4" descr="http://www.vladtime.ru/uploads/posts/2016-03/1457430630_436829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28604"/>
            <a:ext cx="6096000" cy="40671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951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NAO\Desktop\ЛЕНТА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20" y="4725144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одержимое 6"/>
          <p:cNvSpPr>
            <a:spLocks noGrp="1"/>
          </p:cNvSpPr>
          <p:nvPr>
            <p:ph sz="quarter" idx="13"/>
          </p:nvPr>
        </p:nvSpPr>
        <p:spPr>
          <a:xfrm flipV="1">
            <a:off x="4429123" y="4206238"/>
            <a:ext cx="60579" cy="4571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mil.ru/images/military/military/photo/MA_748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1"/>
            <a:ext cx="4000528" cy="2667019"/>
          </a:xfrm>
          <a:prstGeom prst="round2DiagRect">
            <a:avLst/>
          </a:prstGeom>
          <a:noFill/>
        </p:spPr>
      </p:pic>
      <p:pic>
        <p:nvPicPr>
          <p:cNvPr id="1028" name="Picture 4" descr="http://widget.nbcrs.org/Media/Big/65044?width=800&amp;height=53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142852"/>
            <a:ext cx="3967287" cy="2643206"/>
          </a:xfrm>
          <a:prstGeom prst="round2Diag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785786" y="3105835"/>
            <a:ext cx="77867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200" b="1" dirty="0" smtClean="0"/>
              <a:t>Каждый год в День Победы в нашем городе проходит праздничный парад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365951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0401" y="0"/>
            <a:ext cx="6512511" cy="496992"/>
          </a:xfrm>
        </p:spPr>
        <p:txBody>
          <a:bodyPr/>
          <a:lstStyle/>
          <a:p>
            <a:pPr marL="0" indent="0">
              <a:buNone/>
            </a:pP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3314" name="Picture 2" descr="C:\Users\NAO\Desktop\ЛЕНТА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49" y="4815836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одержимое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 descr="http://m.top54.city/fileadmin/images/top55_news/bk_info_orig_60042_1462802634.jpg"/>
          <p:cNvPicPr>
            <a:picLocks noChangeAspect="1" noChangeArrowheads="1"/>
          </p:cNvPicPr>
          <p:nvPr/>
        </p:nvPicPr>
        <p:blipFill>
          <a:blip r:embed="rId3"/>
          <a:srcRect l="12500" r="28749" b="18833"/>
          <a:stretch>
            <a:fillRect/>
          </a:stretch>
        </p:blipFill>
        <p:spPr bwMode="auto">
          <a:xfrm>
            <a:off x="285720" y="214290"/>
            <a:ext cx="4083872" cy="3500462"/>
          </a:xfrm>
          <a:prstGeom prst="rect">
            <a:avLst/>
          </a:prstGeom>
          <a:noFill/>
        </p:spPr>
      </p:pic>
      <p:pic>
        <p:nvPicPr>
          <p:cNvPr id="20484" name="Picture 4" descr="http://img-fotki.yandex.ru/get/6306/24332511.8b/0_6ffce_27f74100_XXL"/>
          <p:cNvPicPr>
            <a:picLocks noChangeAspect="1" noChangeArrowheads="1"/>
          </p:cNvPicPr>
          <p:nvPr/>
        </p:nvPicPr>
        <p:blipFill>
          <a:blip r:embed="rId4"/>
          <a:srcRect l="10753" t="6046" r="20695" b="11329"/>
          <a:stretch>
            <a:fillRect/>
          </a:stretch>
        </p:blipFill>
        <p:spPr bwMode="auto">
          <a:xfrm>
            <a:off x="4572000" y="214290"/>
            <a:ext cx="4354269" cy="350046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285852" y="3105835"/>
            <a:ext cx="6500858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ru-RU" dirty="0" smtClean="0"/>
          </a:p>
          <a:p>
            <a:pPr algn="ctr"/>
            <a:endParaRPr lang="ru-RU" altLang="ru-RU" dirty="0" smtClean="0"/>
          </a:p>
          <a:p>
            <a:pPr algn="ctr"/>
            <a:endParaRPr lang="ru-RU" altLang="ru-RU" dirty="0" smtClean="0"/>
          </a:p>
          <a:p>
            <a:pPr algn="ctr"/>
            <a:endParaRPr lang="ru-RU" altLang="ru-RU" dirty="0" smtClean="0"/>
          </a:p>
          <a:p>
            <a:pPr algn="ctr"/>
            <a:r>
              <a:rPr lang="ru-RU" altLang="ru-RU" sz="2200" b="1" dirty="0" smtClean="0"/>
              <a:t>И звучит праздничный салю</a:t>
            </a:r>
            <a:r>
              <a:rPr lang="ru-RU" altLang="ru-RU" sz="2200" dirty="0" smtClean="0"/>
              <a:t>т</a:t>
            </a:r>
          </a:p>
        </p:txBody>
      </p:sp>
    </p:spTree>
    <p:extLst>
      <p:ext uri="{BB962C8B-B14F-4D97-AF65-F5344CB8AC3E}">
        <p14:creationId xmlns:p14="http://schemas.microsoft.com/office/powerpoint/2010/main" val="354270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836712"/>
            <a:ext cx="4114800" cy="3127806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63282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000" b="1" dirty="0" smtClean="0"/>
          </a:p>
          <a:p>
            <a:pPr marL="0" indent="0">
              <a:buNone/>
            </a:pPr>
            <a:endParaRPr lang="ru-RU" sz="2000" b="1" dirty="0" smtClean="0"/>
          </a:p>
          <a:p>
            <a:pPr marL="0" indent="0">
              <a:buNone/>
            </a:pPr>
            <a:endParaRPr lang="ru-RU" sz="2000" b="1" dirty="0" smtClean="0"/>
          </a:p>
          <a:p>
            <a:pPr marL="0" indent="0" algn="ctr">
              <a:buNone/>
            </a:pPr>
            <a:r>
              <a:rPr lang="ru-RU" sz="2200" b="1" dirty="0" smtClean="0">
                <a:solidFill>
                  <a:schemeClr val="tx1"/>
                </a:solidFill>
              </a:rPr>
              <a:t>Ещё тогда нас не было на свете,</a:t>
            </a: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b="1" dirty="0" smtClean="0">
                <a:solidFill>
                  <a:schemeClr val="tx1"/>
                </a:solidFill>
              </a:rPr>
              <a:t>Когда гремел салют из края в край.</a:t>
            </a: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b="1" dirty="0" smtClean="0">
                <a:solidFill>
                  <a:schemeClr val="tx1"/>
                </a:solidFill>
              </a:rPr>
              <a:t>Солдаты, подарили вы планете</a:t>
            </a: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b="1" dirty="0" smtClean="0">
                <a:solidFill>
                  <a:schemeClr val="tx1"/>
                </a:solidFill>
              </a:rPr>
              <a:t>Великий Май, Победный Май!</a:t>
            </a:r>
            <a:endParaRPr lang="ru-RU" sz="2200" dirty="0">
              <a:solidFill>
                <a:schemeClr val="tx1"/>
              </a:solidFill>
            </a:endParaRPr>
          </a:p>
        </p:txBody>
      </p:sp>
      <p:pic>
        <p:nvPicPr>
          <p:cNvPr id="14338" name="Picture 2" descr="C:\Users\NAO\Desktop\ЛЕНТА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4725144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33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80" y="571480"/>
            <a:ext cx="5742642" cy="4071966"/>
          </a:xfrm>
        </p:spPr>
      </p:pic>
      <p:pic>
        <p:nvPicPr>
          <p:cNvPr id="6146" name="Picture 2" descr="C:\Users\NAO\Desktop\ЛЕНТА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827638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одержимое 4"/>
          <p:cNvSpPr>
            <a:spLocks noGrp="1"/>
          </p:cNvSpPr>
          <p:nvPr>
            <p:ph sz="quarter" idx="4"/>
          </p:nvPr>
        </p:nvSpPr>
        <p:spPr>
          <a:xfrm flipH="1">
            <a:off x="7991728" y="1399032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71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AO\Desktop\ЛЕНТА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5072074"/>
            <a:ext cx="7387184" cy="198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одержимое 4"/>
          <p:cNvSpPr>
            <a:spLocks noGrp="1"/>
          </p:cNvSpPr>
          <p:nvPr>
            <p:ph sz="quarter" idx="4"/>
          </p:nvPr>
        </p:nvSpPr>
        <p:spPr>
          <a:xfrm flipH="1">
            <a:off x="7991728" y="1399032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Picture 5" descr="7af4e54c66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42852"/>
            <a:ext cx="6500858" cy="361547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57158" y="2413338"/>
            <a:ext cx="8501122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ru-RU" altLang="ru-RU" dirty="0" smtClean="0">
              <a:latin typeface="Palatino Linotype" pitchFamily="18" charset="0"/>
            </a:endParaRPr>
          </a:p>
          <a:p>
            <a:pPr>
              <a:spcBef>
                <a:spcPct val="50000"/>
              </a:spcBef>
            </a:pPr>
            <a:endParaRPr lang="ru-RU" altLang="ru-RU" dirty="0" smtClean="0">
              <a:latin typeface="Palatino Linotype" pitchFamily="18" charset="0"/>
            </a:endParaRPr>
          </a:p>
          <a:p>
            <a:pPr>
              <a:spcBef>
                <a:spcPct val="50000"/>
              </a:spcBef>
            </a:pPr>
            <a:endParaRPr lang="ru-RU" altLang="ru-RU" dirty="0" smtClean="0">
              <a:latin typeface="Palatino Linotype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ru-RU" altLang="ru-RU" sz="2200" b="1" dirty="0" smtClean="0">
                <a:latin typeface="Palatino Linotype" pitchFamily="18" charset="0"/>
              </a:rPr>
              <a:t>Одними из первых приняли на себя удар врага защитники Брестской крепости. Немцев было в 10 раз больше, чем наших пограничников и они рассчитывали захватить крепость в течение часа, но им это сделать не удалось, бои продолжались неделю. Крепость пала, но не сдалась.</a:t>
            </a:r>
            <a:endParaRPr lang="ru-RU" altLang="ru-RU" sz="2200" b="1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1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AO\Desktop\ЛЕНТА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5072074"/>
            <a:ext cx="7387184" cy="198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одержимое 4"/>
          <p:cNvSpPr>
            <a:spLocks noGrp="1"/>
          </p:cNvSpPr>
          <p:nvPr>
            <p:ph sz="quarter" idx="4"/>
          </p:nvPr>
        </p:nvSpPr>
        <p:spPr>
          <a:xfrm flipH="1">
            <a:off x="7991728" y="1399032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2413338"/>
            <a:ext cx="8501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ru-RU" altLang="ru-RU" dirty="0" smtClean="0">
              <a:latin typeface="Palatino Linotype" pitchFamily="18" charset="0"/>
            </a:endParaRPr>
          </a:p>
          <a:p>
            <a:pPr>
              <a:spcBef>
                <a:spcPct val="50000"/>
              </a:spcBef>
            </a:pPr>
            <a:endParaRPr lang="ru-RU" altLang="ru-RU" dirty="0" smtClean="0">
              <a:latin typeface="Palatino Linotype" pitchFamily="18" charset="0"/>
            </a:endParaRPr>
          </a:p>
          <a:p>
            <a:pPr>
              <a:spcBef>
                <a:spcPct val="50000"/>
              </a:spcBef>
            </a:pPr>
            <a:endParaRPr lang="ru-RU" altLang="ru-RU" dirty="0" smtClean="0">
              <a:latin typeface="Palatino Linotype" pitchFamily="18" charset="0"/>
            </a:endParaRPr>
          </a:p>
        </p:txBody>
      </p:sp>
      <p:pic>
        <p:nvPicPr>
          <p:cNvPr id="7" name="Picture 5" descr="a9f4222015d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42852"/>
            <a:ext cx="6000792" cy="386228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14282" y="2690336"/>
            <a:ext cx="8929718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dirty="0" smtClean="0">
              <a:latin typeface="Palatino Linotype" pitchFamily="18" charset="0"/>
            </a:endParaRPr>
          </a:p>
          <a:p>
            <a:pPr algn="ctr">
              <a:spcBef>
                <a:spcPct val="50000"/>
              </a:spcBef>
            </a:pPr>
            <a:endParaRPr lang="ru-RU" altLang="ru-RU" dirty="0" smtClean="0">
              <a:latin typeface="Palatino Linotype" pitchFamily="18" charset="0"/>
            </a:endParaRPr>
          </a:p>
          <a:p>
            <a:pPr algn="ctr">
              <a:spcBef>
                <a:spcPct val="50000"/>
              </a:spcBef>
            </a:pPr>
            <a:endParaRPr lang="ru-RU" altLang="ru-RU" dirty="0" smtClean="0">
              <a:latin typeface="Palatino Linotype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ru-RU" altLang="ru-RU" sz="2200" b="1" dirty="0" smtClean="0">
                <a:latin typeface="Palatino Linotype" pitchFamily="18" charset="0"/>
              </a:rPr>
              <a:t>На защиту Родины поднялся весь народ: молодежь и пожилые, женщины и дети. Все те, кто остались в тылу, как могли, помогали фронту, заменив ушедших на фронт мужчин у станков и в поле. </a:t>
            </a:r>
            <a:endParaRPr lang="ru-RU" altLang="ru-RU" sz="2200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1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1285860"/>
            <a:ext cx="4191009" cy="3143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38" y="1214422"/>
            <a:ext cx="4232889" cy="3231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C:\Users\NAO\Desktop\ЛЕНТА 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509120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03648" y="330620"/>
            <a:ext cx="63367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/>
              <a:t>   </a:t>
            </a:r>
            <a:r>
              <a:rPr lang="ru-RU" sz="2200" b="1" dirty="0" smtClean="0"/>
              <a:t>Дети выживали, как могли.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42492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AO\Desktop\ЛЕНТА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5072074"/>
            <a:ext cx="7387184" cy="198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одержимое 4"/>
          <p:cNvSpPr>
            <a:spLocks noGrp="1"/>
          </p:cNvSpPr>
          <p:nvPr>
            <p:ph sz="quarter" idx="4"/>
          </p:nvPr>
        </p:nvSpPr>
        <p:spPr>
          <a:xfrm flipH="1">
            <a:off x="7991728" y="1399032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2413338"/>
            <a:ext cx="8501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ru-RU" altLang="ru-RU" dirty="0" smtClean="0">
              <a:latin typeface="Palatino Linotype" pitchFamily="18" charset="0"/>
            </a:endParaRPr>
          </a:p>
          <a:p>
            <a:pPr>
              <a:spcBef>
                <a:spcPct val="50000"/>
              </a:spcBef>
            </a:pPr>
            <a:endParaRPr lang="ru-RU" altLang="ru-RU" dirty="0" smtClean="0">
              <a:latin typeface="Palatino Linotype" pitchFamily="18" charset="0"/>
            </a:endParaRPr>
          </a:p>
          <a:p>
            <a:pPr>
              <a:spcBef>
                <a:spcPct val="50000"/>
              </a:spcBef>
            </a:pPr>
            <a:endParaRPr lang="ru-RU" altLang="ru-RU" dirty="0" smtClean="0">
              <a:latin typeface="Palatino Linotype" pitchFamily="18" charset="0"/>
            </a:endParaRPr>
          </a:p>
        </p:txBody>
      </p:sp>
      <p:pic>
        <p:nvPicPr>
          <p:cNvPr id="7" name="Picture 6" descr="jpg204521098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214290"/>
            <a:ext cx="6329379" cy="4153891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Прямоугольник 9"/>
          <p:cNvSpPr/>
          <p:nvPr/>
        </p:nvSpPr>
        <p:spPr>
          <a:xfrm>
            <a:off x="285720" y="3105835"/>
            <a:ext cx="864399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sz="2000" dirty="0" smtClean="0">
              <a:latin typeface="Palatino Linotype" pitchFamily="18" charset="0"/>
            </a:endParaRPr>
          </a:p>
          <a:p>
            <a:pPr algn="ctr">
              <a:spcBef>
                <a:spcPct val="50000"/>
              </a:spcBef>
            </a:pPr>
            <a:endParaRPr lang="ru-RU" altLang="ru-RU" sz="2000" dirty="0" smtClean="0">
              <a:latin typeface="Palatino Linotype" pitchFamily="18" charset="0"/>
            </a:endParaRPr>
          </a:p>
          <a:p>
            <a:pPr algn="ctr">
              <a:spcBef>
                <a:spcPct val="50000"/>
              </a:spcBef>
            </a:pPr>
            <a:endParaRPr lang="ru-RU" altLang="ru-RU" sz="2000" dirty="0" smtClean="0">
              <a:latin typeface="Palatino Linotype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ru-RU" altLang="ru-RU" sz="2200" b="1" dirty="0" smtClean="0">
                <a:latin typeface="Palatino Linotype" pitchFamily="18" charset="0"/>
              </a:rPr>
              <a:t>Быстро становились взрослыми, заменяя ушедших на фронт отцов и братьев.</a:t>
            </a:r>
            <a:endParaRPr lang="ru-RU" altLang="ru-RU" sz="2200" b="1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1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AO\Desktop\ЛЕНТА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5072074"/>
            <a:ext cx="7387184" cy="198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одержимое 4"/>
          <p:cNvSpPr>
            <a:spLocks noGrp="1"/>
          </p:cNvSpPr>
          <p:nvPr>
            <p:ph sz="quarter" idx="4"/>
          </p:nvPr>
        </p:nvSpPr>
        <p:spPr>
          <a:xfrm flipH="1">
            <a:off x="7991728" y="1399032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2413338"/>
            <a:ext cx="850112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ru-RU" altLang="ru-RU" dirty="0" smtClean="0">
              <a:latin typeface="Palatino Linotype" pitchFamily="18" charset="0"/>
            </a:endParaRPr>
          </a:p>
          <a:p>
            <a:pPr>
              <a:spcBef>
                <a:spcPct val="50000"/>
              </a:spcBef>
            </a:pPr>
            <a:endParaRPr lang="ru-RU" altLang="ru-RU" dirty="0" smtClean="0">
              <a:latin typeface="Palatino Linotype" pitchFamily="18" charset="0"/>
            </a:endParaRPr>
          </a:p>
          <a:p>
            <a:pPr>
              <a:spcBef>
                <a:spcPct val="50000"/>
              </a:spcBef>
            </a:pPr>
            <a:endParaRPr lang="ru-RU" altLang="ru-RU" dirty="0" smtClean="0">
              <a:latin typeface="Palatino Linotype" pitchFamily="18" charset="0"/>
            </a:endParaRPr>
          </a:p>
          <a:p>
            <a:pPr>
              <a:spcBef>
                <a:spcPct val="50000"/>
              </a:spcBef>
            </a:pPr>
            <a:endParaRPr lang="ru-RU" altLang="ru-RU" sz="2000" dirty="0">
              <a:latin typeface="Palatino Linotype" pitchFamily="18" charset="0"/>
            </a:endParaRPr>
          </a:p>
        </p:txBody>
      </p:sp>
      <p:pic>
        <p:nvPicPr>
          <p:cNvPr id="7" name="Picture 6" descr="E49d2096cdb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142852"/>
            <a:ext cx="5571586" cy="4071966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0" name="Прямоугольник 9"/>
          <p:cNvSpPr/>
          <p:nvPr/>
        </p:nvSpPr>
        <p:spPr>
          <a:xfrm>
            <a:off x="642910" y="2828836"/>
            <a:ext cx="8072494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ru-RU" altLang="ru-RU" sz="2000" dirty="0" smtClean="0">
              <a:latin typeface="Palatino Linotype" pitchFamily="18" charset="0"/>
            </a:endParaRPr>
          </a:p>
          <a:p>
            <a:pPr>
              <a:spcBef>
                <a:spcPct val="50000"/>
              </a:spcBef>
            </a:pPr>
            <a:endParaRPr lang="ru-RU" altLang="ru-RU" sz="2000" dirty="0" smtClean="0">
              <a:latin typeface="Palatino Linotype" pitchFamily="18" charset="0"/>
            </a:endParaRPr>
          </a:p>
          <a:p>
            <a:pPr>
              <a:spcBef>
                <a:spcPct val="50000"/>
              </a:spcBef>
            </a:pPr>
            <a:endParaRPr lang="ru-RU" altLang="ru-RU" sz="2000" dirty="0" smtClean="0">
              <a:latin typeface="Palatino Linotype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ru-RU" altLang="ru-RU" sz="2200" b="1" dirty="0" smtClean="0">
                <a:latin typeface="Palatino Linotype" pitchFamily="18" charset="0"/>
              </a:rPr>
              <a:t>Многие освоили рабочие специальности. Подросткам небольшого роста ставили подставки, чтобы они могли достать до станка.  Преодолевая все трудности, они выпускали вооружение для фронта и победы. </a:t>
            </a:r>
            <a:endParaRPr lang="ru-RU" altLang="ru-RU" sz="2200" b="1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1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NAO\Desktop\ЛЕНТА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4838700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одержимое 8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6" descr="22_warkids_7684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71604" y="214290"/>
            <a:ext cx="6072206" cy="4068379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755650" y="4357694"/>
            <a:ext cx="777716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200" b="1" dirty="0">
                <a:latin typeface="Palatino Linotype" pitchFamily="18" charset="0"/>
              </a:rPr>
              <a:t>Собирали грибы и ягоды</a:t>
            </a:r>
            <a:r>
              <a:rPr lang="ru-RU" altLang="ru-RU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570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337</TotalTime>
  <Words>429</Words>
  <Application>Microsoft Office PowerPoint</Application>
  <PresentationFormat>Экран (4:3)</PresentationFormat>
  <Paragraphs>84</Paragraphs>
  <Slides>25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Calibri</vt:lpstr>
      <vt:lpstr>Georgia</vt:lpstr>
      <vt:lpstr>Palatino Linotype</vt:lpstr>
      <vt:lpstr>Воздушный поток</vt:lpstr>
      <vt:lpstr>Дети на войне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воздухе</vt:lpstr>
      <vt:lpstr>И на суше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  МАЯ ДЕНЬ ПОБЕДЫ</dc:title>
  <dc:creator>NAO</dc:creator>
  <cp:lastModifiedBy>Microsoft</cp:lastModifiedBy>
  <cp:revision>43</cp:revision>
  <dcterms:created xsi:type="dcterms:W3CDTF">2016-05-05T07:05:07Z</dcterms:created>
  <dcterms:modified xsi:type="dcterms:W3CDTF">2020-04-13T23:30:24Z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839370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