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7" r:id="rId2"/>
    <p:sldId id="256" r:id="rId3"/>
    <p:sldId id="258" r:id="rId4"/>
    <p:sldId id="292" r:id="rId5"/>
    <p:sldId id="274" r:id="rId6"/>
    <p:sldId id="277" r:id="rId7"/>
    <p:sldId id="280" r:id="rId8"/>
    <p:sldId id="282" r:id="rId9"/>
    <p:sldId id="281" r:id="rId10"/>
    <p:sldId id="293" r:id="rId11"/>
    <p:sldId id="283" r:id="rId12"/>
    <p:sldId id="284" r:id="rId13"/>
    <p:sldId id="294" r:id="rId14"/>
    <p:sldId id="285" r:id="rId15"/>
    <p:sldId id="291" r:id="rId16"/>
    <p:sldId id="286" r:id="rId17"/>
    <p:sldId id="275" r:id="rId18"/>
    <p:sldId id="287" r:id="rId19"/>
    <p:sldId id="290" r:id="rId20"/>
    <p:sldId id="276" r:id="rId21"/>
    <p:sldId id="278" r:id="rId22"/>
    <p:sldId id="279" r:id="rId23"/>
    <p:sldId id="267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4686" autoAdjust="0"/>
  </p:normalViewPr>
  <p:slideViewPr>
    <p:cSldViewPr>
      <p:cViewPr varScale="1">
        <p:scale>
          <a:sx n="102" d="100"/>
          <a:sy n="102" d="100"/>
        </p:scale>
        <p:origin x="264" y="19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13FCEB-2E95-43E3-8934-D95D95DF8FBD}" type="datetimeFigureOut">
              <a:rPr lang="ru-RU" smtClean="0"/>
              <a:t>14.11.2019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29E917-CEFE-4C12-B789-9177999FE4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60130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29E917-CEFE-4C12-B789-9177999FE4C6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40390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14.11.2019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mailto:mdou326@rambler.ru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9364" y="-44269"/>
            <a:ext cx="8229600" cy="1654164"/>
          </a:xfrm>
        </p:spPr>
        <p:txBody>
          <a:bodyPr>
            <a:normAutofit/>
          </a:bodyPr>
          <a:lstStyle/>
          <a:p>
            <a:pPr lvl="0" eaLnBrk="0" fontAlgn="base" hangingPunct="0">
              <a:spcAft>
                <a:spcPct val="0"/>
              </a:spcAft>
            </a:pPr>
            <a:r>
              <a:rPr lang="ru-RU" altLang="ru-RU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СТРАТЕГИЧЕСКИЙ ПРОЕКТ</a:t>
            </a:r>
            <a:br>
              <a:rPr lang="ru-RU" altLang="ru-RU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altLang="ru-RU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ГОРОДСКАЯ ШКОЛА – СТАНДАРТ </a:t>
            </a:r>
            <a:r>
              <a:rPr lang="en-US" altLang="ru-RU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altLang="ru-RU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ПЯТЬ ЗВЕЗД</a:t>
            </a:r>
            <a:r>
              <a:rPr lang="en-US" altLang="ru-RU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br>
              <a:rPr lang="en-US" altLang="ru-RU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ПОДПРОЕКТ </a:t>
            </a:r>
            <a:r>
              <a:rPr lang="en-US" altLang="ru-RU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altLang="ru-RU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ОДАРЕННЫЕ ДЕТИ</a:t>
            </a:r>
            <a:r>
              <a:rPr lang="en-US" altLang="ru-RU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altLang="ru-RU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2019-2020 </a:t>
            </a:r>
            <a:r>
              <a:rPr lang="ru-RU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учебном году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28564" y="1581901"/>
            <a:ext cx="87154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ГОРОДСКАЯ ИНТЕЛЛЕКТУАЛЬНАЯ ИГРА </a:t>
            </a:r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40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Что? Где? Когда?»</a:t>
            </a:r>
          </a:p>
        </p:txBody>
      </p: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2555776" y="2782230"/>
            <a:ext cx="3975100" cy="3960812"/>
            <a:chOff x="108042703" y="106955303"/>
            <a:chExt cx="3974749" cy="3960000"/>
          </a:xfrm>
        </p:grpSpPr>
        <p:sp>
          <p:nvSpPr>
            <p:cNvPr id="7" name="Oval 3"/>
            <p:cNvSpPr>
              <a:spLocks noChangeArrowheads="1"/>
            </p:cNvSpPr>
            <p:nvPr/>
          </p:nvSpPr>
          <p:spPr bwMode="auto">
            <a:xfrm>
              <a:off x="108042703" y="106955303"/>
              <a:ext cx="3960000" cy="3960000"/>
            </a:xfrm>
            <a:prstGeom prst="ellipse">
              <a:avLst/>
            </a:prstGeom>
            <a:solidFill>
              <a:srgbClr val="5B9BD5"/>
            </a:solidFill>
            <a:ln w="25400" algn="ctr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altLang="ru-RU" sz="2200" b="1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altLang="ru-RU" sz="2200" b="1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altLang="ru-RU" sz="2200" b="1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" name="WordArt 4"/>
            <p:cNvSpPr>
              <a:spLocks noChangeArrowheads="1" noChangeShapeType="1" noTextEdit="1"/>
            </p:cNvSpPr>
            <p:nvPr/>
          </p:nvSpPr>
          <p:spPr bwMode="auto">
            <a:xfrm>
              <a:off x="108344431" y="107294517"/>
              <a:ext cx="3401654" cy="3318387"/>
            </a:xfrm>
            <a:prstGeom prst="rect">
              <a:avLst/>
            </a:prstGeom>
          </p:spPr>
          <p:txBody>
            <a:bodyPr wrap="none" fromWordArt="1">
              <a:prstTxWarp prst="textCircle">
                <a:avLst>
                  <a:gd name="adj" fmla="val 10858532"/>
                </a:avLst>
              </a:prstTxWarp>
            </a:bodyPr>
            <a:lstStyle/>
            <a:p>
              <a:pPr algn="ctr" rtl="0">
                <a:buNone/>
              </a:pPr>
              <a:r>
                <a:rPr lang="ru-RU" sz="3200" b="1" kern="10" spc="0" dirty="0" smtClean="0">
                  <a:ln w="14605" algn="ctr">
                    <a:solidFill>
                      <a:srgbClr val="E36C0A">
                        <a:alpha val="89999"/>
                      </a:srgbClr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effectLst>
                    <a:outerShdw dist="35921" dir="13500000" algn="ctr" rotWithShape="0">
                      <a:srgbClr val="FDE9D9">
                        <a:alpha val="74998"/>
                      </a:srgbClr>
                    </a:outerShdw>
                  </a:effectLst>
                  <a:latin typeface="Arial Black" panose="020B0A04020102020204" pitchFamily="34" charset="0"/>
                </a:rPr>
                <a:t>«Мир такой прекрасный, но не безопасный»</a:t>
              </a:r>
              <a:endParaRPr lang="ru-RU" sz="3200" b="1" kern="10" spc="0" dirty="0">
                <a:ln w="14605" algn="ctr">
                  <a:solidFill>
                    <a:srgbClr val="E36C0A">
                      <a:alpha val="89999"/>
                    </a:srgbClr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13500000" algn="ctr" rotWithShape="0">
                    <a:srgbClr val="FDE9D9">
                      <a:alpha val="74998"/>
                    </a:srgbClr>
                  </a:outerShdw>
                </a:effectLst>
                <a:latin typeface="Arial Black" panose="020B0A04020102020204" pitchFamily="34" charset="0"/>
              </a:endParaRPr>
            </a:p>
          </p:txBody>
        </p:sp>
        <p:pic>
          <p:nvPicPr>
            <p:cNvPr id="12" name="Picture 5" descr="99a396bd944f11d1750939f3e02c53c7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182365" y="108179419"/>
              <a:ext cx="1726818" cy="14781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Text Box 6"/>
            <p:cNvSpPr txBox="1">
              <a:spLocks noChangeArrowheads="1"/>
            </p:cNvSpPr>
            <p:nvPr/>
          </p:nvSpPr>
          <p:spPr bwMode="auto">
            <a:xfrm>
              <a:off x="108676885" y="109657537"/>
              <a:ext cx="2861185" cy="7374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2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anose="02020603050405020304" pitchFamily="18" charset="0"/>
                </a:rPr>
                <a:t>городская интеллектуальная игра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2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anose="02020603050405020304" pitchFamily="18" charset="0"/>
                </a:rPr>
                <a:t>Что? Где? Когда?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2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anose="02020603050405020304" pitchFamily="18" charset="0"/>
                </a:rPr>
                <a:t>2019-2020 </a:t>
              </a:r>
              <a:endPara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4" name="Text Box 7"/>
            <p:cNvSpPr txBox="1">
              <a:spLocks noChangeArrowheads="1"/>
            </p:cNvSpPr>
            <p:nvPr/>
          </p:nvSpPr>
          <p:spPr bwMode="auto">
            <a:xfrm>
              <a:off x="108138625" y="107722184"/>
              <a:ext cx="3878827" cy="4572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8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anose="02020603050405020304" pitchFamily="18" charset="0"/>
                </a:rPr>
                <a:t>СТРАТЕГИЧЕСКИЙ ПРОЕКТ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8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anose="02020603050405020304" pitchFamily="18" charset="0"/>
                </a:rPr>
                <a:t> </a:t>
              </a:r>
              <a:r>
                <a:rPr kumimoji="0" lang="en-US" altLang="ru-RU" sz="8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anose="02020603050405020304" pitchFamily="18" charset="0"/>
                </a:rPr>
                <a:t>«</a:t>
              </a:r>
              <a:r>
                <a:rPr kumimoji="0" lang="ru-RU" altLang="ru-RU" sz="8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anose="02020603050405020304" pitchFamily="18" charset="0"/>
                </a:rPr>
                <a:t>ГОРОДСКАЯ ШКОЛА – СТАНДАРТ </a:t>
              </a:r>
              <a:r>
                <a:rPr kumimoji="0" lang="en-US" altLang="ru-RU" sz="8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anose="02020603050405020304" pitchFamily="18" charset="0"/>
                </a:rPr>
                <a:t>«</a:t>
              </a:r>
              <a:r>
                <a:rPr kumimoji="0" lang="ru-RU" altLang="ru-RU" sz="8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anose="02020603050405020304" pitchFamily="18" charset="0"/>
                </a:rPr>
                <a:t>ПЯТЬ ЗВЕЗД</a:t>
              </a:r>
              <a:r>
                <a:rPr kumimoji="0" lang="en-US" altLang="ru-RU" sz="8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anose="02020603050405020304" pitchFamily="18" charset="0"/>
                </a:rPr>
                <a:t>»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8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anose="02020603050405020304" pitchFamily="18" charset="0"/>
                </a:rPr>
                <a:t> ПОДПРОЕКТ </a:t>
              </a:r>
              <a:r>
                <a:rPr kumimoji="0" lang="en-US" altLang="ru-RU" sz="8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anose="02020603050405020304" pitchFamily="18" charset="0"/>
                </a:rPr>
                <a:t>«</a:t>
              </a:r>
              <a:r>
                <a:rPr kumimoji="0" lang="ru-RU" altLang="ru-RU" sz="8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anose="02020603050405020304" pitchFamily="18" charset="0"/>
                </a:rPr>
                <a:t>ОДАРЕННЫЕ ДЕТИ</a:t>
              </a:r>
              <a:r>
                <a:rPr kumimoji="0" lang="en-US" altLang="ru-RU" sz="8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anose="02020603050405020304" pitchFamily="18" charset="0"/>
                </a:rPr>
                <a:t>»</a:t>
              </a:r>
              <a:endPara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260648"/>
            <a:ext cx="8712968" cy="6696744"/>
          </a:xfrm>
        </p:spPr>
        <p:txBody>
          <a:bodyPr>
            <a:normAutofit fontScale="47500" lnSpcReduction="20000"/>
          </a:bodyPr>
          <a:lstStyle/>
          <a:p>
            <a:pPr marL="0" indent="0" algn="ctr">
              <a:buNone/>
            </a:pPr>
            <a:r>
              <a:rPr lang="ru-RU" sz="4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Участникам заключительного этапа (4 команды по 6 человек) предлагается выполнить 6 заданий</a:t>
            </a:r>
            <a:r>
              <a:rPr lang="ru-RU" sz="4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4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4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Задания заключительного этапа представляют собой:</a:t>
            </a:r>
          </a:p>
          <a:p>
            <a:pPr lvl="0"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творческое представление команды (название, девиз, эмблема); (все команды по очереди , разыгранной случайным образом- вытягивание жребия)</a:t>
            </a:r>
          </a:p>
          <a:p>
            <a:pPr lvl="0"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видео-вопрос (просмотр видеоролика о чрезвычайной ситуации, аргументированный путь ее разрешения);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(5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ситуаций) ( с использованием звонка)</a:t>
            </a:r>
          </a:p>
          <a:p>
            <a:pPr lvl="0"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вопрос на тему «Основы безопасности жизнедеятельности»;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(5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вопросов) ( с использованием звонка)</a:t>
            </a:r>
          </a:p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музыкально-физкультурная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пауза проводится через 3-4 вопроса (через 10-15 минут)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черный ящик (называние предметов, имеющих отношение к тематике Мероприятия после описания их в форме загадки);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(5 предметов)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 с использованием звонка)</a:t>
            </a:r>
          </a:p>
          <a:p>
            <a:pPr lvl="0"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 кроссворда на тему «Основы безопасности жизнедеятельности»; (все команды одновременно)</a:t>
            </a:r>
          </a:p>
          <a:p>
            <a:pPr lvl="0"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 капитанов (найти единственное верное решение ребуса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(все капитаны одновременно)</a:t>
            </a:r>
          </a:p>
          <a:p>
            <a:pPr marL="0" indent="0" algn="just">
              <a:buNone/>
            </a:pP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Флешмоб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 участниками игры во время подведения итогов членами Жюри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Оглашение результатов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Награждение</a:t>
            </a:r>
          </a:p>
          <a:p>
            <a:pPr marL="0" indent="0" algn="ctr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Задания выполняются индивидуально одним участником команды (конкурс капитанов) и коллективно всеми участниками команды.</a:t>
            </a:r>
          </a:p>
          <a:p>
            <a:pPr marL="0" indent="0" algn="ctr">
              <a:buNone/>
            </a:pPr>
            <a:r>
              <a:rPr lang="ru-RU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Очередность выступления определяется скоростью нажатия звонка, расположенного на столе у команды. Право ответить получает команда, первая нажавшая на звонок. При правильном ответе , команда получает очко. Если ответ неправильный, право отвечать переходит к команде, нажавшей звонок вторыми, и т.д</a:t>
            </a:r>
            <a:r>
              <a:rPr lang="ru-RU" sz="3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При повторе задания, команда , давшая неверный ответ, в этом розыгрыше не участвует.</a:t>
            </a:r>
            <a:endParaRPr lang="ru-RU" sz="3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Продолжительность выполнения каждого задания: 1-5 минут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37326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260648"/>
            <a:ext cx="8424936" cy="633670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/>
              <a:t> </a:t>
            </a:r>
          </a:p>
          <a:p>
            <a:pPr marL="0" indent="0" algn="just">
              <a:buNone/>
            </a:pP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Требование к подготовке участников заключительного этапа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lvl="0"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уметь логически мыслить;</a:t>
            </a:r>
          </a:p>
          <a:p>
            <a:pPr lvl="0"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решать ребусы;</a:t>
            </a:r>
          </a:p>
          <a:p>
            <a:pPr lvl="0"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знать основы безопасности жизнедеятельности;</a:t>
            </a:r>
          </a:p>
          <a:p>
            <a:pPr lvl="0"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знать правила поведения в чрезвычайных ситуациях, способы их решения;</a:t>
            </a:r>
          </a:p>
          <a:p>
            <a:pPr lvl="0"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быть эрудированными;</a:t>
            </a:r>
          </a:p>
          <a:p>
            <a:pPr lvl="0"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иметь культуру речи, культуру взаимодействия воспитанников друг с другом (слаженно работать в команде).</a:t>
            </a:r>
          </a:p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439740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приветствие команд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 к выступлению (визитной карточке) команды:</a:t>
            </a:r>
          </a:p>
          <a:p>
            <a:pPr lvl="0"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участники представляют команду в форме устного выступления;</a:t>
            </a:r>
          </a:p>
          <a:p>
            <a:pPr lvl="0"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продолжительность не более 1-2 минут;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название, девиз команды обязательны.</a:t>
            </a:r>
          </a:p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4898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30424" y="0"/>
            <a:ext cx="7643192" cy="146876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Примеры заданий:</a:t>
            </a:r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884954"/>
            <a:ext cx="4330541" cy="3893023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102411" y="2132856"/>
            <a:ext cx="7286013" cy="37479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Вот такой будет звонок на столе у </a:t>
            </a:r>
            <a:r>
              <a:rPr lang="ru-RU" sz="54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каждой  </a:t>
            </a:r>
            <a:r>
              <a:rPr lang="ru-RU" sz="5400" b="1" cap="none" spc="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команды</a:t>
            </a:r>
            <a:endParaRPr lang="ru-RU" sz="54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pic>
        <p:nvPicPr>
          <p:cNvPr id="1026" name="Picture 2" descr="https://im0-tub-ru.yandex.net/i?id=ca104e4957fc2cff305beb59d7ff9d7e-l&amp;n=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877449"/>
            <a:ext cx="3888432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42451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739" y="548680"/>
            <a:ext cx="8229600" cy="926976"/>
          </a:xfrm>
        </p:spPr>
        <p:txBody>
          <a:bodyPr>
            <a:noAutofit/>
          </a:bodyPr>
          <a:lstStyle/>
          <a:p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ВИДЕО – </a:t>
            </a:r>
            <a: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ВОПРОС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(вариант 1)</a:t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участникам будет предложено просмотреть короткий мультфильм (без звука) и озвучить его, например:</a:t>
            </a:r>
            <a:endParaRPr lang="ru-RU" sz="2400" dirty="0"/>
          </a:p>
        </p:txBody>
      </p:sp>
      <p:pic>
        <p:nvPicPr>
          <p:cNvPr id="4" name="Где опасно играть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19236" y="1844824"/>
            <a:ext cx="8067564" cy="4551876"/>
          </a:xfrm>
        </p:spPr>
      </p:pic>
    </p:spTree>
    <p:extLst>
      <p:ext uri="{BB962C8B-B14F-4D97-AF65-F5344CB8AC3E}">
        <p14:creationId xmlns:p14="http://schemas.microsoft.com/office/powerpoint/2010/main" val="3501792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92494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ВИДЕО – ВОПРОС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(вариант 2)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участникам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будет предложено просмотреть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начало видеосюжета на тему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«Чрезвычайная ситуация в жизни ребенка и путь ее решения»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придумать его продолжение (как могут развиваться события, и как этого можно избежать).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89951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вопрос на тему «Основы безопасности жизнедеятельности»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92" t="10179" r="7240" b="51637"/>
          <a:stretch/>
        </p:blipFill>
        <p:spPr>
          <a:xfrm>
            <a:off x="49111" y="1628800"/>
            <a:ext cx="4515503" cy="3096344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70" t="53150" r="5442" b="8000"/>
          <a:stretch/>
        </p:blipFill>
        <p:spPr>
          <a:xfrm>
            <a:off x="4367955" y="3645024"/>
            <a:ext cx="4776045" cy="3212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9389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480829"/>
            <a:ext cx="8229600" cy="114300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ЧЕРНЫЙ ЯЩИК </a:t>
            </a:r>
            <a:b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(называние предмета, имеющего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отношение к тематике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Мероприятия - 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«Основы безопасности жизнедеятельности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), например:</a:t>
            </a:r>
            <a:endParaRPr lang="ru-RU" sz="2400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57200" y="1600201"/>
            <a:ext cx="7571184" cy="391703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Раньше для этого использовали деревянную бочку с водой и зарядом пороха, а сейчас используют это</a:t>
            </a: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предмет.</a:t>
            </a:r>
          </a:p>
          <a:p>
            <a:pPr algn="ctr"/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 в черном ящике?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654797" y="5589821"/>
            <a:ext cx="2895653" cy="584775"/>
          </a:xfrm>
          <a:prstGeom prst="rect">
            <a:avLst/>
          </a:prstGeom>
          <a:solidFill>
            <a:srgbClr val="FFFF0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огнетушитель</a:t>
            </a:r>
            <a:endParaRPr lang="ru-RU" sz="32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22808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5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1342" y="188640"/>
            <a:ext cx="8229600" cy="1143000"/>
          </a:xfrm>
        </p:spPr>
        <p:txBody>
          <a:bodyPr>
            <a:noAutofit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 кроссворда на тему «Основы безопасности жизнедеятельности»</a:t>
            </a:r>
            <a:endParaRPr lang="ru-RU" sz="3600" b="1" dirty="0"/>
          </a:p>
        </p:txBody>
      </p:sp>
      <p:pic>
        <p:nvPicPr>
          <p:cNvPr id="4098" name="Picture 2" descr="https://pp.userapi.com/c850528/v850528725/6694b/5Op0Wu6mE_A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" t="1962" r="-195" b="48227"/>
          <a:stretch/>
        </p:blipFill>
        <p:spPr bwMode="auto">
          <a:xfrm>
            <a:off x="1057740" y="1447171"/>
            <a:ext cx="7258676" cy="2701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6763612"/>
              </p:ext>
            </p:extLst>
          </p:nvPr>
        </p:nvGraphicFramePr>
        <p:xfrm>
          <a:off x="1979712" y="4264611"/>
          <a:ext cx="6036576" cy="2541905"/>
        </p:xfrm>
        <a:graphic>
          <a:graphicData uri="http://schemas.openxmlformats.org/drawingml/2006/table">
            <a:tbl>
              <a:tblPr/>
              <a:tblGrid>
                <a:gridCol w="754572">
                  <a:extLst>
                    <a:ext uri="{9D8B030D-6E8A-4147-A177-3AD203B41FA5}">
                      <a16:colId xmlns:a16="http://schemas.microsoft.com/office/drawing/2014/main" val="3645083715"/>
                    </a:ext>
                  </a:extLst>
                </a:gridCol>
                <a:gridCol w="754572">
                  <a:extLst>
                    <a:ext uri="{9D8B030D-6E8A-4147-A177-3AD203B41FA5}">
                      <a16:colId xmlns:a16="http://schemas.microsoft.com/office/drawing/2014/main" val="354622896"/>
                    </a:ext>
                  </a:extLst>
                </a:gridCol>
                <a:gridCol w="754572">
                  <a:extLst>
                    <a:ext uri="{9D8B030D-6E8A-4147-A177-3AD203B41FA5}">
                      <a16:colId xmlns:a16="http://schemas.microsoft.com/office/drawing/2014/main" val="2221251503"/>
                    </a:ext>
                  </a:extLst>
                </a:gridCol>
                <a:gridCol w="754572">
                  <a:extLst>
                    <a:ext uri="{9D8B030D-6E8A-4147-A177-3AD203B41FA5}">
                      <a16:colId xmlns:a16="http://schemas.microsoft.com/office/drawing/2014/main" val="4252477045"/>
                    </a:ext>
                  </a:extLst>
                </a:gridCol>
                <a:gridCol w="754572">
                  <a:extLst>
                    <a:ext uri="{9D8B030D-6E8A-4147-A177-3AD203B41FA5}">
                      <a16:colId xmlns:a16="http://schemas.microsoft.com/office/drawing/2014/main" val="3879281853"/>
                    </a:ext>
                  </a:extLst>
                </a:gridCol>
                <a:gridCol w="754572">
                  <a:extLst>
                    <a:ext uri="{9D8B030D-6E8A-4147-A177-3AD203B41FA5}">
                      <a16:colId xmlns:a16="http://schemas.microsoft.com/office/drawing/2014/main" val="4263937186"/>
                    </a:ext>
                  </a:extLst>
                </a:gridCol>
                <a:gridCol w="754572">
                  <a:extLst>
                    <a:ext uri="{9D8B030D-6E8A-4147-A177-3AD203B41FA5}">
                      <a16:colId xmlns:a16="http://schemas.microsoft.com/office/drawing/2014/main" val="4218024318"/>
                    </a:ext>
                  </a:extLst>
                </a:gridCol>
                <a:gridCol w="754572">
                  <a:extLst>
                    <a:ext uri="{9D8B030D-6E8A-4147-A177-3AD203B41FA5}">
                      <a16:colId xmlns:a16="http://schemas.microsoft.com/office/drawing/2014/main" val="2993339625"/>
                    </a:ext>
                  </a:extLst>
                </a:gridCol>
              </a:tblGrid>
              <a:tr h="497283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ru-RU" sz="10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576" marR="36576" marT="36576" marB="36576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ru-RU" sz="10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576" marR="36576" marT="36576" marB="3657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ru-RU" sz="10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576" marR="36576" marT="36576" marB="3657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ru-RU" sz="2400" b="1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</a:t>
                      </a:r>
                      <a:endParaRPr lang="ru-RU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76" marR="36576" marT="36576" marB="3657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ru-RU" sz="10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576" marR="36576" marT="36576" marB="3657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ru-RU" sz="10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576" marR="36576" marT="36576" marB="3657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ru-RU" sz="10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576" marR="36576" marT="36576" marB="3657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ru-RU" sz="10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576" marR="36576" marT="36576" marB="3657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32179809"/>
                  </a:ext>
                </a:extLst>
              </a:tr>
              <a:tr h="497283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ru-RU" sz="10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576" marR="36576" marT="36576" marB="3657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ru-RU" sz="10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576" marR="36576" marT="36576" marB="3657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ru-RU" sz="10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576" marR="36576" marT="36576" marB="3657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ru-RU" sz="2400" b="1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</a:t>
                      </a:r>
                      <a:endParaRPr lang="ru-RU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76" marR="36576" marT="36576" marB="3657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ru-RU" sz="10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576" marR="36576" marT="36576" marB="3657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ru-RU" sz="10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576" marR="36576" marT="36576" marB="3657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ru-RU" sz="10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576" marR="36576" marT="36576" marB="3657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ru-RU" sz="10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576" marR="36576" marT="36576" marB="3657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33597505"/>
                  </a:ext>
                </a:extLst>
              </a:tr>
              <a:tr h="497283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ru-RU" sz="10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576" marR="36576" marT="36576" marB="36576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ru-RU" sz="10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576" marR="36576" marT="36576" marB="36576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ru-RU" sz="10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576" marR="36576" marT="36576" marB="3657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ru-RU" sz="2400" b="1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ж</a:t>
                      </a:r>
                      <a:endParaRPr lang="ru-RU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76" marR="36576" marT="36576" marB="3657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ru-RU" sz="10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576" marR="36576" marT="36576" marB="3657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ru-RU" sz="10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576" marR="36576" marT="36576" marB="3657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ru-RU" sz="10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576" marR="36576" marT="36576" marB="3657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ru-RU" sz="10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576" marR="36576" marT="36576" marB="3657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74304125"/>
                  </a:ext>
                </a:extLst>
              </a:tr>
              <a:tr h="497283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ru-RU" sz="10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576" marR="36576" marT="36576" marB="3657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ru-RU" sz="10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576" marR="36576" marT="36576" marB="36576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ru-RU" sz="10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576" marR="36576" marT="36576" marB="3657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ru-RU" sz="2400" b="1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а</a:t>
                      </a:r>
                      <a:endParaRPr lang="ru-RU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76" marR="36576" marT="36576" marB="3657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ru-RU" sz="10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576" marR="36576" marT="36576" marB="3657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ru-RU" sz="10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576" marR="36576" marT="36576" marB="3657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ru-RU" sz="10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576" marR="36576" marT="36576" marB="3657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ru-RU" sz="10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576" marR="36576" marT="36576" marB="3657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72914934"/>
                  </a:ext>
                </a:extLst>
              </a:tr>
              <a:tr h="497283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ru-RU" sz="10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576" marR="36576" marT="36576" marB="3657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ru-RU" sz="10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576" marR="36576" marT="36576" marB="36576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ru-RU" sz="10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576" marR="36576" marT="36576" marB="3657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ru-RU" sz="2400" b="1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</a:t>
                      </a:r>
                      <a:endParaRPr lang="ru-RU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76" marR="36576" marT="36576" marB="3657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ru-RU" sz="10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576" marR="36576" marT="36576" marB="3657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ru-RU" sz="10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576" marR="36576" marT="36576" marB="3657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ru-RU" sz="10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576" marR="36576" marT="36576" marB="3657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ru-RU" sz="10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576" marR="36576" marT="36576" marB="3657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21015639"/>
                  </a:ext>
                </a:extLst>
              </a:tr>
            </a:tbl>
          </a:graphicData>
        </a:graphic>
      </p:graphicFrame>
      <p:sp>
        <p:nvSpPr>
          <p:cNvPr id="6" name="Control 3"/>
          <p:cNvSpPr>
            <a:spLocks noChangeArrowheads="1" noChangeShapeType="1"/>
          </p:cNvSpPr>
          <p:nvPr/>
        </p:nvSpPr>
        <p:spPr bwMode="auto">
          <a:xfrm>
            <a:off x="2111475" y="8784382"/>
            <a:ext cx="6036578" cy="2146033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5357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1342" y="188640"/>
            <a:ext cx="8229600" cy="1143000"/>
          </a:xfrm>
        </p:spPr>
        <p:txBody>
          <a:bodyPr>
            <a:noAutofit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 кроссворда на тему «Основы безопасности жизнедеятельности»</a:t>
            </a:r>
            <a:endParaRPr lang="ru-RU" sz="3600" b="1" dirty="0"/>
          </a:p>
        </p:txBody>
      </p:sp>
      <p:pic>
        <p:nvPicPr>
          <p:cNvPr id="4098" name="Picture 2" descr="https://pp.userapi.com/c850528/v850528725/6694b/5Op0Wu6mE_A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740" y="1447170"/>
            <a:ext cx="7258676" cy="5444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4647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16632"/>
            <a:ext cx="8572560" cy="6215106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sz="5400" b="1" dirty="0" smtClean="0">
                <a:solidFill>
                  <a:srgbClr val="FF0000"/>
                </a:solidFill>
              </a:rPr>
              <a:t>Категория участников:</a:t>
            </a:r>
          </a:p>
          <a:p>
            <a:pPr marL="0" indent="0" algn="ctr">
              <a:buNone/>
            </a:pPr>
            <a:r>
              <a:rPr lang="ru-RU" dirty="0" smtClean="0"/>
              <a:t>воспитанники </a:t>
            </a:r>
            <a:r>
              <a:rPr lang="ru-RU" dirty="0"/>
              <a:t>6-7 лет муниципальных дошкольных образовательных организаций города </a:t>
            </a:r>
            <a:r>
              <a:rPr lang="ru-RU" dirty="0" smtClean="0"/>
              <a:t>Екатеринбурга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4300" b="1" dirty="0" smtClean="0">
                <a:solidFill>
                  <a:srgbClr val="FF0000"/>
                </a:solidFill>
              </a:rPr>
              <a:t>Квота:</a:t>
            </a:r>
          </a:p>
          <a:p>
            <a:pPr marL="0" lvl="0" indent="0" algn="ctr">
              <a:spcBef>
                <a:spcPts val="0"/>
              </a:spcBef>
              <a:buNone/>
            </a:pPr>
            <a:r>
              <a:rPr lang="ru-RU" dirty="0" smtClean="0">
                <a:solidFill>
                  <a:srgbClr val="FF0000"/>
                </a:solidFill>
              </a:rPr>
              <a:t>от </a:t>
            </a:r>
            <a:r>
              <a:rPr lang="ru-RU" dirty="0">
                <a:solidFill>
                  <a:srgbClr val="FF0000"/>
                </a:solidFill>
              </a:rPr>
              <a:t>одной дошкольной образовательной </a:t>
            </a:r>
            <a:r>
              <a:rPr lang="ru-RU" dirty="0" smtClean="0">
                <a:solidFill>
                  <a:srgbClr val="FF0000"/>
                </a:solidFill>
              </a:rPr>
              <a:t>организации:</a:t>
            </a:r>
          </a:p>
          <a:p>
            <a:pPr marL="0" lvl="0" indent="0" algn="ctr">
              <a:buNone/>
            </a:pPr>
            <a:r>
              <a:rPr lang="ru-RU" sz="2800" dirty="0" smtClean="0"/>
              <a:t>1 команда </a:t>
            </a:r>
            <a:r>
              <a:rPr lang="ru-RU" sz="2800" dirty="0"/>
              <a:t>в составе </a:t>
            </a:r>
            <a:r>
              <a:rPr lang="ru-RU" sz="2800" dirty="0" smtClean="0"/>
              <a:t>6  </a:t>
            </a:r>
            <a:r>
              <a:rPr lang="ru-RU" sz="2800" dirty="0"/>
              <a:t>воспитанников 6-7 лет, в том числе одного капитана, и  одного педагога – руководителя </a:t>
            </a:r>
            <a:r>
              <a:rPr lang="ru-RU" sz="2800" dirty="0" smtClean="0"/>
              <a:t>команды</a:t>
            </a:r>
          </a:p>
          <a:p>
            <a:pPr marL="0" lvl="0" indent="0" algn="ctr">
              <a:buNone/>
            </a:pPr>
            <a:r>
              <a:rPr lang="ru-RU" sz="2800" dirty="0" smtClean="0"/>
              <a:t>обязательны: наличие </a:t>
            </a:r>
            <a:r>
              <a:rPr lang="ru-RU" sz="2800" dirty="0"/>
              <a:t>названия, эмблемы, отличительных знаков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42332" y="5361105"/>
            <a:ext cx="1489509" cy="14895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«Конкурс капитанов»</a:t>
            </a:r>
            <a:br>
              <a:rPr lang="ru-RU" dirty="0" smtClean="0"/>
            </a:br>
            <a:r>
              <a:rPr lang="ru-RU" dirty="0" smtClean="0"/>
              <a:t>Пример ребуса</a:t>
            </a:r>
            <a:endParaRPr lang="ru-RU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58" t="51480" r="23111" b="24655"/>
          <a:stretch>
            <a:fillRect/>
          </a:stretch>
        </p:blipFill>
        <p:spPr bwMode="auto">
          <a:xfrm>
            <a:off x="251533" y="1844824"/>
            <a:ext cx="8640934" cy="2974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654797" y="5589821"/>
            <a:ext cx="2895653" cy="584775"/>
          </a:xfrm>
          <a:prstGeom prst="rect">
            <a:avLst/>
          </a:prstGeom>
          <a:solidFill>
            <a:srgbClr val="FFFF0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мухомор</a:t>
            </a:r>
            <a:endParaRPr lang="ru-RU" sz="32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9180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1" nodeType="click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583841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Задание: соедини картинки правильно и сформулируй правило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55" t="1119" r="50388" b="19451"/>
          <a:stretch/>
        </p:blipFill>
        <p:spPr>
          <a:xfrm>
            <a:off x="253151" y="1532183"/>
            <a:ext cx="2144677" cy="236669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53" b="19794"/>
          <a:stretch/>
        </p:blipFill>
        <p:spPr>
          <a:xfrm>
            <a:off x="6300192" y="4252677"/>
            <a:ext cx="2147038" cy="242433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824" t="3317" r="1705" b="15491"/>
          <a:stretch/>
        </p:blipFill>
        <p:spPr>
          <a:xfrm>
            <a:off x="1367103" y="4128621"/>
            <a:ext cx="2205914" cy="254838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725" b="24269"/>
          <a:stretch/>
        </p:blipFill>
        <p:spPr>
          <a:xfrm>
            <a:off x="3851502" y="1886836"/>
            <a:ext cx="2232665" cy="2628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2483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5319481" cy="3744416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1195" y="3436803"/>
            <a:ext cx="4860302" cy="3421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4861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2"/>
          <p:cNvGrpSpPr>
            <a:grpSpLocks/>
          </p:cNvGrpSpPr>
          <p:nvPr/>
        </p:nvGrpSpPr>
        <p:grpSpPr bwMode="auto">
          <a:xfrm>
            <a:off x="1945067" y="605314"/>
            <a:ext cx="5616624" cy="5339394"/>
            <a:chOff x="108042703" y="106955303"/>
            <a:chExt cx="3974749" cy="3960000"/>
          </a:xfrm>
        </p:grpSpPr>
        <p:sp>
          <p:nvSpPr>
            <p:cNvPr id="8" name="Oval 3"/>
            <p:cNvSpPr>
              <a:spLocks noChangeArrowheads="1"/>
            </p:cNvSpPr>
            <p:nvPr/>
          </p:nvSpPr>
          <p:spPr bwMode="auto">
            <a:xfrm>
              <a:off x="108042703" y="106955303"/>
              <a:ext cx="3960000" cy="3960000"/>
            </a:xfrm>
            <a:prstGeom prst="ellipse">
              <a:avLst/>
            </a:prstGeom>
            <a:solidFill>
              <a:srgbClr val="5B9BD5"/>
            </a:solidFill>
            <a:ln w="25400" algn="ctr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altLang="ru-RU" sz="2200" b="1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altLang="ru-RU" sz="2200" b="1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altLang="ru-RU" sz="2200" b="1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" name="WordArt 4"/>
            <p:cNvSpPr>
              <a:spLocks noChangeArrowheads="1" noChangeShapeType="1" noTextEdit="1"/>
            </p:cNvSpPr>
            <p:nvPr/>
          </p:nvSpPr>
          <p:spPr bwMode="auto">
            <a:xfrm>
              <a:off x="108344431" y="107294517"/>
              <a:ext cx="3401654" cy="3318387"/>
            </a:xfrm>
            <a:prstGeom prst="rect">
              <a:avLst/>
            </a:prstGeom>
          </p:spPr>
          <p:txBody>
            <a:bodyPr wrap="none" fromWordArt="1">
              <a:prstTxWarp prst="textCircle">
                <a:avLst>
                  <a:gd name="adj" fmla="val 10858532"/>
                </a:avLst>
              </a:prstTxWarp>
            </a:bodyPr>
            <a:lstStyle/>
            <a:p>
              <a:pPr algn="ctr" rtl="0">
                <a:buNone/>
              </a:pPr>
              <a:r>
                <a:rPr lang="ru-RU" sz="3200" b="1" kern="10" spc="0" smtClean="0">
                  <a:ln w="14605" algn="ctr">
                    <a:solidFill>
                      <a:srgbClr val="E36C0A">
                        <a:alpha val="89999"/>
                      </a:srgbClr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effectLst>
                    <a:outerShdw dist="35921" dir="13500000" algn="ctr" rotWithShape="0">
                      <a:srgbClr val="FDE9D9">
                        <a:alpha val="74998"/>
                      </a:srgbClr>
                    </a:outerShdw>
                  </a:effectLst>
                  <a:latin typeface="Arial Black" panose="020B0A04020102020204" pitchFamily="34" charset="0"/>
                </a:rPr>
                <a:t>«Мир такой прекрасный, но не безопасный»</a:t>
              </a:r>
              <a:endParaRPr lang="ru-RU" sz="3200" b="1" kern="10" spc="0">
                <a:ln w="14605" algn="ctr">
                  <a:solidFill>
                    <a:srgbClr val="E36C0A">
                      <a:alpha val="89999"/>
                    </a:srgbClr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13500000" algn="ctr" rotWithShape="0">
                    <a:srgbClr val="FDE9D9">
                      <a:alpha val="74998"/>
                    </a:srgbClr>
                  </a:outerShdw>
                </a:effectLst>
                <a:latin typeface="Arial Black" panose="020B0A04020102020204" pitchFamily="34" charset="0"/>
              </a:endParaRPr>
            </a:p>
          </p:txBody>
        </p:sp>
        <p:pic>
          <p:nvPicPr>
            <p:cNvPr id="10" name="Picture 5" descr="99a396bd944f11d1750939f3e02c53c7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182365" y="108179419"/>
              <a:ext cx="1726818" cy="14781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Text Box 6"/>
            <p:cNvSpPr txBox="1">
              <a:spLocks noChangeArrowheads="1"/>
            </p:cNvSpPr>
            <p:nvPr/>
          </p:nvSpPr>
          <p:spPr bwMode="auto">
            <a:xfrm>
              <a:off x="108676885" y="109657537"/>
              <a:ext cx="2861185" cy="7374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2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anose="02020603050405020304" pitchFamily="18" charset="0"/>
                </a:rPr>
                <a:t>городская интеллектуальная игра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2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anose="02020603050405020304" pitchFamily="18" charset="0"/>
                </a:rPr>
                <a:t>Что? Где? Когда?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2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anose="02020603050405020304" pitchFamily="18" charset="0"/>
                </a:rPr>
                <a:t>2019-2020 </a:t>
              </a:r>
              <a:endPara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2" name="Text Box 7"/>
            <p:cNvSpPr txBox="1">
              <a:spLocks noChangeArrowheads="1"/>
            </p:cNvSpPr>
            <p:nvPr/>
          </p:nvSpPr>
          <p:spPr bwMode="auto">
            <a:xfrm>
              <a:off x="108138625" y="107722184"/>
              <a:ext cx="3878827" cy="4572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8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anose="02020603050405020304" pitchFamily="18" charset="0"/>
                </a:rPr>
                <a:t>СТРАТЕГИЧЕСКИЙ ПРОЕКТ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8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anose="02020603050405020304" pitchFamily="18" charset="0"/>
                </a:rPr>
                <a:t> </a:t>
              </a:r>
              <a:r>
                <a:rPr kumimoji="0" lang="en-US" altLang="ru-RU" sz="8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anose="02020603050405020304" pitchFamily="18" charset="0"/>
                </a:rPr>
                <a:t>«</a:t>
              </a:r>
              <a:r>
                <a:rPr kumimoji="0" lang="ru-RU" altLang="ru-RU" sz="8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anose="02020603050405020304" pitchFamily="18" charset="0"/>
                </a:rPr>
                <a:t>ГОРОДСКАЯ ШКОЛА – СТАНДАРТ </a:t>
              </a:r>
              <a:r>
                <a:rPr kumimoji="0" lang="en-US" altLang="ru-RU" sz="8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anose="02020603050405020304" pitchFamily="18" charset="0"/>
                </a:rPr>
                <a:t>«</a:t>
              </a:r>
              <a:r>
                <a:rPr kumimoji="0" lang="ru-RU" altLang="ru-RU" sz="8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anose="02020603050405020304" pitchFamily="18" charset="0"/>
                </a:rPr>
                <a:t>ПЯТЬ ЗВЕЗД</a:t>
              </a:r>
              <a:r>
                <a:rPr kumimoji="0" lang="en-US" altLang="ru-RU" sz="8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anose="02020603050405020304" pitchFamily="18" charset="0"/>
                </a:rPr>
                <a:t>»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8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anose="02020603050405020304" pitchFamily="18" charset="0"/>
                </a:rPr>
                <a:t> ПОДПРОЕКТ </a:t>
              </a:r>
              <a:r>
                <a:rPr kumimoji="0" lang="en-US" altLang="ru-RU" sz="8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anose="02020603050405020304" pitchFamily="18" charset="0"/>
                </a:rPr>
                <a:t>«</a:t>
              </a:r>
              <a:r>
                <a:rPr kumimoji="0" lang="ru-RU" altLang="ru-RU" sz="8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anose="02020603050405020304" pitchFamily="18" charset="0"/>
                </a:rPr>
                <a:t>ОДАРЕННЫЕ ДЕТИ</a:t>
              </a:r>
              <a:r>
                <a:rPr kumimoji="0" lang="en-US" altLang="ru-RU" sz="8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anose="02020603050405020304" pitchFamily="18" charset="0"/>
                </a:rPr>
                <a:t>»</a:t>
              </a:r>
              <a:endPara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5" name="Прямоугольник 4"/>
          <p:cNvSpPr/>
          <p:nvPr/>
        </p:nvSpPr>
        <p:spPr>
          <a:xfrm>
            <a:off x="179512" y="5166984"/>
            <a:ext cx="8786335" cy="169101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eflateTop">
              <a:avLst/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7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Удачи вам и вашим воспитанникам!</a:t>
            </a:r>
            <a:endParaRPr lang="ru-RU" sz="7200" b="1" cap="none" spc="0" dirty="0">
              <a:ln/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214290"/>
            <a:ext cx="8750206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ctr">
              <a:spcAft>
                <a:spcPts val="0"/>
              </a:spcAft>
              <a:tabLst>
                <a:tab pos="630555" algn="l"/>
              </a:tabLst>
            </a:pP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Мероприятие 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проводится с </a:t>
            </a:r>
            <a:r>
              <a:rPr lang="ru-RU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целью 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создания условий для интеллектуального развития воспитанников, реализации их личностного потенциала, социализации.</a:t>
            </a:r>
          </a:p>
          <a:p>
            <a:pPr indent="457200" algn="just">
              <a:tabLst>
                <a:tab pos="630555" algn="l"/>
              </a:tabLst>
            </a:pPr>
            <a:r>
              <a:rPr lang="ru-RU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Задачи:</a:t>
            </a: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"/>
              <a:tabLst>
                <a:tab pos="630555" algn="l"/>
              </a:tabLst>
            </a:pP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активизация познавательной, интеллектуальной и творческой инициативы дошкольников;</a:t>
            </a: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"/>
              <a:tabLst>
                <a:tab pos="630555" algn="l"/>
              </a:tabLst>
            </a:pP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выявление и поддержка одаренных детей в познавательных областях, соответствующих тематике Мероприятия;</a:t>
            </a: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"/>
              <a:tabLst>
                <a:tab pos="630555" algn="l"/>
              </a:tabLst>
            </a:pP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распространение эффективных педагогических практик организации результативной познавательной деятельности дошкольников.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620688"/>
            <a:ext cx="8352928" cy="583264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>
                <a:solidFill>
                  <a:srgbClr val="FF0000"/>
                </a:solidFill>
              </a:rPr>
              <a:t>Сроки проведения Мероприятия:</a:t>
            </a:r>
            <a:br>
              <a:rPr lang="ru-RU" b="1" dirty="0">
                <a:solidFill>
                  <a:srgbClr val="FF0000"/>
                </a:solidFill>
              </a:rPr>
            </a:br>
            <a:r>
              <a:rPr lang="ru-RU" dirty="0"/>
              <a:t>Мероприятие проводится в два </a:t>
            </a:r>
            <a:r>
              <a:rPr lang="ru-RU" dirty="0" smtClean="0"/>
              <a:t>этапа:</a:t>
            </a:r>
            <a:r>
              <a:rPr lang="ru-RU" dirty="0"/>
              <a:t/>
            </a:r>
            <a:br>
              <a:rPr lang="ru-RU" dirty="0"/>
            </a:br>
            <a:r>
              <a:rPr lang="ru-RU" b="1" dirty="0" smtClean="0">
                <a:solidFill>
                  <a:srgbClr val="FF0000"/>
                </a:solidFill>
              </a:rPr>
              <a:t>Отборочный этап </a:t>
            </a:r>
            <a:r>
              <a:rPr lang="ru-RU" dirty="0" smtClean="0"/>
              <a:t>(заочный):</a:t>
            </a:r>
            <a:br>
              <a:rPr lang="ru-RU" dirty="0" smtClean="0"/>
            </a:br>
            <a:r>
              <a:rPr lang="ru-RU" dirty="0" smtClean="0"/>
              <a:t> </a:t>
            </a:r>
            <a:r>
              <a:rPr lang="ru-RU" dirty="0"/>
              <a:t>09.12.19 -24.01.2020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(с 09 декабря по 24 января 2020 г.)</a:t>
            </a:r>
            <a:r>
              <a:rPr lang="ru-RU" dirty="0"/>
              <a:t/>
            </a:r>
            <a:br>
              <a:rPr lang="ru-RU" dirty="0"/>
            </a:br>
            <a:r>
              <a:rPr lang="ru-RU" b="1" dirty="0">
                <a:solidFill>
                  <a:srgbClr val="FF0000"/>
                </a:solidFill>
              </a:rPr>
              <a:t>Заключительный </a:t>
            </a:r>
            <a:r>
              <a:rPr lang="ru-RU" b="1" dirty="0" smtClean="0">
                <a:solidFill>
                  <a:srgbClr val="FF0000"/>
                </a:solidFill>
              </a:rPr>
              <a:t>этап </a:t>
            </a:r>
            <a:r>
              <a:rPr lang="ru-RU" dirty="0"/>
              <a:t>(</a:t>
            </a:r>
            <a:r>
              <a:rPr lang="ru-RU" dirty="0" smtClean="0"/>
              <a:t>очный)</a:t>
            </a:r>
            <a:r>
              <a:rPr lang="ru-RU" dirty="0"/>
              <a:t> :</a:t>
            </a:r>
            <a:r>
              <a:rPr lang="ru-RU" b="1" dirty="0">
                <a:solidFill>
                  <a:srgbClr val="FF0000"/>
                </a:solidFill>
              </a:rPr>
              <a:t/>
            </a:r>
            <a:br>
              <a:rPr lang="ru-RU" b="1" dirty="0">
                <a:solidFill>
                  <a:srgbClr val="FF0000"/>
                </a:solidFill>
              </a:rPr>
            </a:br>
            <a:r>
              <a:rPr lang="ru-RU" dirty="0" smtClean="0"/>
              <a:t>игра «Что? Где? Когда?»</a:t>
            </a:r>
            <a:br>
              <a:rPr lang="ru-RU" dirty="0" smtClean="0"/>
            </a:br>
            <a:r>
              <a:rPr lang="ru-RU" dirty="0" smtClean="0"/>
              <a:t> </a:t>
            </a:r>
            <a:r>
              <a:rPr lang="ru-RU" sz="5300" b="1" dirty="0">
                <a:solidFill>
                  <a:srgbClr val="FF0000"/>
                </a:solidFill>
              </a:rPr>
              <a:t>12.02.2020</a:t>
            </a:r>
            <a:r>
              <a:rPr lang="ru-RU" sz="5300" b="1" dirty="0" smtClean="0">
                <a:solidFill>
                  <a:srgbClr val="FF0000"/>
                </a:solidFill>
              </a:rPr>
              <a:t/>
            </a:r>
            <a:br>
              <a:rPr lang="ru-RU" sz="5300" b="1" dirty="0" smtClean="0">
                <a:solidFill>
                  <a:srgbClr val="FF0000"/>
                </a:solidFill>
              </a:rPr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35353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49289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Сроки подачи заявки на участие: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20.11.2019 -06.12.2019</a:t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(с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 ноября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06 декабря)</a:t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проконтролировать, дошла заявка или нет по телефону 218-35-08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Отборочный этап</a:t>
            </a:r>
            <a:b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(заочный): 09.12.19 -24.01.2020</a:t>
            </a:r>
            <a:b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(с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  декабря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24 января)</a:t>
            </a:r>
            <a:b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Сроки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приема выполненных заданий: 09.12.19-17.01.2020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(с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  декабря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17 января)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Экспертиза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(работа жюри) отборочного этапа: 20.01.20-24.01.2020.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(с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  января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24 января)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8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67538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54868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3100" dirty="0"/>
              <a:t>«Мир такой прекрасный, но не безопасный</a:t>
            </a:r>
            <a:r>
              <a:rPr lang="ru-RU" sz="3100" dirty="0" smtClean="0"/>
              <a:t>»</a:t>
            </a:r>
            <a:br>
              <a:rPr lang="ru-RU" sz="3100" dirty="0" smtClean="0"/>
            </a:br>
            <a:r>
              <a:rPr lang="ru-RU" dirty="0" smtClean="0"/>
              <a:t>Примерные темы заданий:</a:t>
            </a:r>
            <a:br>
              <a:rPr lang="ru-RU" dirty="0" smtClean="0"/>
            </a:br>
            <a:r>
              <a:rPr lang="ru-RU" dirty="0" smtClean="0"/>
              <a:t>правила безопасности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291" y="1988840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дома </a:t>
            </a:r>
            <a:r>
              <a:rPr lang="ru-RU" dirty="0"/>
              <a:t>(работающие электробытовые приборы, спички и зажигалки, взрывоопасные предметы, химические вещества</a:t>
            </a:r>
            <a:r>
              <a:rPr lang="ru-RU" dirty="0" smtClean="0"/>
              <a:t>);</a:t>
            </a:r>
          </a:p>
          <a:p>
            <a:r>
              <a:rPr lang="ru-RU" dirty="0" smtClean="0"/>
              <a:t>на </a:t>
            </a:r>
            <a:r>
              <a:rPr lang="ru-RU" dirty="0"/>
              <a:t>улице </a:t>
            </a:r>
            <a:r>
              <a:rPr lang="ru-RU" dirty="0" smtClean="0"/>
              <a:t>(преступники </a:t>
            </a:r>
            <a:r>
              <a:rPr lang="ru-RU" dirty="0"/>
              <a:t>и хулиганы</a:t>
            </a:r>
            <a:r>
              <a:rPr lang="ru-RU" dirty="0" smtClean="0"/>
              <a:t>),</a:t>
            </a:r>
          </a:p>
          <a:p>
            <a:r>
              <a:rPr lang="ru-RU" dirty="0" smtClean="0"/>
              <a:t>на дороге</a:t>
            </a:r>
            <a:r>
              <a:rPr lang="ru-RU" dirty="0"/>
              <a:t> (стремительный поток </a:t>
            </a:r>
            <a:r>
              <a:rPr lang="ru-RU" dirty="0" smtClean="0"/>
              <a:t>транспорта),</a:t>
            </a:r>
          </a:p>
          <a:p>
            <a:r>
              <a:rPr lang="ru-RU" dirty="0" smtClean="0"/>
              <a:t> </a:t>
            </a:r>
            <a:r>
              <a:rPr lang="ru-RU" dirty="0"/>
              <a:t>за </a:t>
            </a:r>
            <a:r>
              <a:rPr lang="ru-RU" dirty="0" smtClean="0"/>
              <a:t>городом,</a:t>
            </a:r>
            <a:r>
              <a:rPr lang="ru-RU" dirty="0"/>
              <a:t> на отдыхе</a:t>
            </a:r>
            <a:r>
              <a:rPr lang="ru-RU" dirty="0" smtClean="0"/>
              <a:t>  </a:t>
            </a:r>
            <a:r>
              <a:rPr lang="ru-RU" dirty="0"/>
              <a:t>(в лесу, в горах, на водоемах</a:t>
            </a:r>
            <a:r>
              <a:rPr lang="ru-RU" dirty="0" smtClean="0"/>
              <a:t>),</a:t>
            </a:r>
          </a:p>
          <a:p>
            <a:r>
              <a:rPr lang="ru-RU" dirty="0"/>
              <a:t>в местах большого скопления </a:t>
            </a:r>
            <a:r>
              <a:rPr lang="ru-RU" dirty="0" smtClean="0"/>
              <a:t>людей (торговые центры, массовые гуляния).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94174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4063" y="84364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/>
              <a:t>Отборочный этап проводится по направлению «Чрезвычайные ситуации в жизни ребенка».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99819" y="1988840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 smtClean="0">
                <a:solidFill>
                  <a:srgbClr val="FF0000"/>
                </a:solidFill>
              </a:rPr>
              <a:t>с 09 </a:t>
            </a:r>
            <a:r>
              <a:rPr lang="ru-RU" dirty="0">
                <a:solidFill>
                  <a:srgbClr val="FF0000"/>
                </a:solidFill>
              </a:rPr>
              <a:t>декабря по </a:t>
            </a:r>
            <a:r>
              <a:rPr lang="ru-RU" dirty="0" smtClean="0">
                <a:solidFill>
                  <a:srgbClr val="FF0000"/>
                </a:solidFill>
              </a:rPr>
              <a:t>24  января</a:t>
            </a:r>
          </a:p>
          <a:p>
            <a:pPr marL="0" indent="0" algn="ctr">
              <a:buNone/>
            </a:pPr>
            <a:r>
              <a:rPr lang="ru-RU" dirty="0" smtClean="0"/>
              <a:t>Команды-участники </a:t>
            </a:r>
            <a:r>
              <a:rPr lang="ru-RU" dirty="0"/>
              <a:t>под руководством педагога – </a:t>
            </a:r>
            <a:r>
              <a:rPr lang="ru-RU" dirty="0" smtClean="0"/>
              <a:t>руководителя создают видеоролик </a:t>
            </a:r>
            <a:r>
              <a:rPr lang="ru-RU" dirty="0"/>
              <a:t>на тему «Чрезвычайная ситуация в жизни ребенка и путь ее решения</a:t>
            </a:r>
            <a:r>
              <a:rPr lang="ru-RU" dirty="0" smtClean="0"/>
              <a:t>»</a:t>
            </a:r>
          </a:p>
          <a:p>
            <a:pPr marL="0" indent="0" algn="ctr">
              <a:buNone/>
            </a:pPr>
            <a:r>
              <a:rPr lang="ru-RU" dirty="0"/>
              <a:t>Сроки приема выполненных заданий</a:t>
            </a:r>
            <a:r>
              <a:rPr lang="ru-RU" dirty="0" smtClean="0"/>
              <a:t>:</a:t>
            </a:r>
            <a:r>
              <a:rPr lang="ru-RU" dirty="0"/>
              <a:t/>
            </a:r>
            <a:br>
              <a:rPr lang="ru-RU" dirty="0"/>
            </a:br>
            <a:r>
              <a:rPr lang="ru-RU" dirty="0" smtClean="0">
                <a:solidFill>
                  <a:srgbClr val="FF0000"/>
                </a:solidFill>
              </a:rPr>
              <a:t>с 9  декабря </a:t>
            </a:r>
            <a:r>
              <a:rPr lang="ru-RU" dirty="0">
                <a:solidFill>
                  <a:srgbClr val="FF0000"/>
                </a:solidFill>
              </a:rPr>
              <a:t>по </a:t>
            </a:r>
            <a:r>
              <a:rPr lang="ru-RU" dirty="0" smtClean="0">
                <a:solidFill>
                  <a:srgbClr val="FF0000"/>
                </a:solidFill>
              </a:rPr>
              <a:t>17 января</a:t>
            </a:r>
            <a:r>
              <a:rPr lang="ru-RU" dirty="0">
                <a:solidFill>
                  <a:srgbClr val="FF0000"/>
                </a:solidFill>
              </a:rPr>
              <a:t/>
            </a:r>
            <a:br>
              <a:rPr lang="ru-RU" dirty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3251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60648"/>
            <a:ext cx="8435280" cy="6480720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2000" b="1" dirty="0">
                <a:solidFill>
                  <a:srgbClr val="FF0000"/>
                </a:solidFill>
              </a:rPr>
              <a:t>Требования к содержанию:</a:t>
            </a:r>
          </a:p>
          <a:p>
            <a:pPr lvl="0">
              <a:spcBef>
                <a:spcPts val="0"/>
              </a:spcBef>
            </a:pPr>
            <a:r>
              <a:rPr lang="ru-RU" sz="2000" dirty="0"/>
              <a:t>актуальность, полнота раскрытия темы;</a:t>
            </a:r>
          </a:p>
          <a:p>
            <a:pPr lvl="0">
              <a:spcBef>
                <a:spcPts val="0"/>
              </a:spcBef>
            </a:pPr>
            <a:r>
              <a:rPr lang="ru-RU" sz="2000" dirty="0"/>
              <a:t>обоснование проблемы; </a:t>
            </a:r>
          </a:p>
          <a:p>
            <a:pPr lvl="0">
              <a:spcBef>
                <a:spcPts val="0"/>
              </a:spcBef>
            </a:pPr>
            <a:r>
              <a:rPr lang="ru-RU" sz="2000" dirty="0"/>
              <a:t>оригинальность, нестандартность, творческий подход;</a:t>
            </a:r>
          </a:p>
          <a:p>
            <a:pPr lvl="0">
              <a:spcBef>
                <a:spcPts val="0"/>
              </a:spcBef>
            </a:pPr>
            <a:r>
              <a:rPr lang="ru-RU" sz="2000" dirty="0"/>
              <a:t>практическая значимость</a:t>
            </a:r>
            <a:r>
              <a:rPr lang="ru-RU" sz="2000" dirty="0" smtClean="0"/>
              <a:t>.</a:t>
            </a:r>
            <a:endParaRPr lang="ru-RU" sz="2000" dirty="0"/>
          </a:p>
          <a:p>
            <a:pPr marL="0" indent="0">
              <a:spcBef>
                <a:spcPts val="0"/>
              </a:spcBef>
              <a:buNone/>
            </a:pPr>
            <a:r>
              <a:rPr lang="ru-RU" sz="2000" b="1" dirty="0">
                <a:solidFill>
                  <a:srgbClr val="FF0000"/>
                </a:solidFill>
              </a:rPr>
              <a:t>Требования к оформлению:</a:t>
            </a:r>
          </a:p>
          <a:p>
            <a:pPr lvl="0">
              <a:spcBef>
                <a:spcPts val="0"/>
              </a:spcBef>
            </a:pPr>
            <a:r>
              <a:rPr lang="ru-RU" sz="2000" dirty="0"/>
              <a:t>конкурсные материалы (видеоролик) в формате </a:t>
            </a:r>
            <a:r>
              <a:rPr lang="ru-RU" sz="2000" dirty="0" err="1"/>
              <a:t>avi</a:t>
            </a:r>
            <a:r>
              <a:rPr lang="ru-RU" sz="2000" dirty="0"/>
              <a:t>.; </a:t>
            </a:r>
          </a:p>
          <a:p>
            <a:pPr lvl="0">
              <a:spcBef>
                <a:spcPts val="0"/>
              </a:spcBef>
            </a:pPr>
            <a:r>
              <a:rPr lang="ru-RU" sz="2000" dirty="0"/>
              <a:t>звук в форматах </a:t>
            </a:r>
            <a:r>
              <a:rPr lang="en-US" sz="2000" dirty="0"/>
              <a:t>MP</a:t>
            </a:r>
            <a:r>
              <a:rPr lang="ru-RU" sz="2000" dirty="0"/>
              <a:t>3, </a:t>
            </a:r>
            <a:r>
              <a:rPr lang="en-US" sz="2000" dirty="0"/>
              <a:t>WAV</a:t>
            </a:r>
            <a:r>
              <a:rPr lang="ru-RU" sz="2000" dirty="0"/>
              <a:t>;</a:t>
            </a:r>
          </a:p>
          <a:p>
            <a:pPr lvl="0">
              <a:spcBef>
                <a:spcPts val="0"/>
              </a:spcBef>
            </a:pPr>
            <a:r>
              <a:rPr lang="ru-RU" sz="2000" dirty="0"/>
              <a:t>продолжительность видеоролика – не более 5 минут;</a:t>
            </a:r>
          </a:p>
          <a:p>
            <a:pPr lvl="0">
              <a:spcBef>
                <a:spcPts val="0"/>
              </a:spcBef>
            </a:pPr>
            <a:r>
              <a:rPr lang="ru-RU" sz="2000" dirty="0"/>
              <a:t>размер файла не более 150 Мб;</a:t>
            </a:r>
          </a:p>
          <a:p>
            <a:pPr lvl="0">
              <a:spcBef>
                <a:spcPts val="0"/>
              </a:spcBef>
            </a:pPr>
            <a:r>
              <a:rPr lang="ru-RU" sz="2000" dirty="0"/>
              <a:t>допустимо использование фотоматериалов;</a:t>
            </a:r>
          </a:p>
          <a:p>
            <a:pPr lvl="0">
              <a:spcBef>
                <a:spcPts val="0"/>
              </a:spcBef>
            </a:pPr>
            <a:r>
              <a:rPr lang="ru-RU" sz="2000" dirty="0"/>
              <a:t>на первом кадре должно быть название Мероприятия, наименование образовательной организации, название команды, ФИО и должность педагога; </a:t>
            </a:r>
          </a:p>
          <a:p>
            <a:pPr lvl="0">
              <a:spcBef>
                <a:spcPts val="0"/>
              </a:spcBef>
            </a:pPr>
            <a:r>
              <a:rPr lang="ru-RU" sz="2000" dirty="0"/>
              <a:t>выполненные задания направляются на электронную почту Организатора </a:t>
            </a:r>
            <a:r>
              <a:rPr lang="ru-RU" sz="2000" u="sng" dirty="0">
                <a:solidFill>
                  <a:schemeClr val="accent2">
                    <a:lumMod val="75000"/>
                  </a:schemeClr>
                </a:solidFill>
                <a:hlinkClick r:id="rId2"/>
              </a:rPr>
              <a:t>mdou326@rambler.ru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000" dirty="0"/>
              <a:t>в формате указания активной ссылки на скачивание работы при подаче заявки.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000" dirty="0"/>
              <a:t> 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000" b="1" dirty="0">
                <a:solidFill>
                  <a:srgbClr val="FF0000"/>
                </a:solidFill>
              </a:rPr>
              <a:t>Требования к названию файлов:</a:t>
            </a:r>
          </a:p>
          <a:p>
            <a:pPr>
              <a:spcBef>
                <a:spcPts val="0"/>
              </a:spcBef>
            </a:pPr>
            <a:r>
              <a:rPr lang="ru-RU" sz="2000" dirty="0"/>
              <a:t>Имя файла: Название Мероприятия_№ </a:t>
            </a:r>
            <a:r>
              <a:rPr lang="ru-RU" sz="2000" dirty="0" err="1"/>
              <a:t>ОО_Название</a:t>
            </a:r>
            <a:r>
              <a:rPr lang="ru-RU" sz="2000" dirty="0"/>
              <a:t> команды</a:t>
            </a:r>
          </a:p>
          <a:p>
            <a:pPr>
              <a:spcBef>
                <a:spcPts val="0"/>
              </a:spcBef>
            </a:pPr>
            <a:r>
              <a:rPr lang="ru-RU" sz="2000" i="1" dirty="0"/>
              <a:t>Пример: ЧтоГдеКогда_№123_Маленькие граждане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033677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3228" y="980728"/>
            <a:ext cx="8712968" cy="850106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Заключительный этап проводится по направлению «Основы безопасности жизнедеятельности»</a:t>
            </a:r>
            <a:b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ИГРА 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«Что? Где? Когда?»</a:t>
            </a:r>
            <a:b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12.02.2020</a:t>
            </a:r>
            <a:b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место проведения: МАДОУ № 326</a:t>
            </a:r>
            <a:b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ул. Крестинского, 39-а</a:t>
            </a:r>
            <a:b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регистрация участников 09.30-10.00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5" y="2780928"/>
            <a:ext cx="9028692" cy="4453955"/>
          </a:xfrm>
        </p:spPr>
        <p:txBody>
          <a:bodyPr>
            <a:normAutofit fontScale="62500" lnSpcReduction="20000"/>
          </a:bodyPr>
          <a:lstStyle/>
          <a:p>
            <a:pPr lvl="0"/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приветствие команд (название, девиз, эмблема); </a:t>
            </a:r>
          </a:p>
          <a:p>
            <a:pPr lvl="0"/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видео - вопрос (чрезвычайные ситуации, пути их решения);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вопрос на тему «Основы 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безопасности жизнедеятельности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»;</a:t>
            </a:r>
          </a:p>
          <a:p>
            <a:pPr lvl="0"/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черный ящик (название предметов, имеющих отношение к тематике Мероприятия);</a:t>
            </a:r>
          </a:p>
          <a:p>
            <a:pPr lvl="0"/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 кроссворда на тему «Основы безопасности жизнедеятельности»;</a:t>
            </a:r>
          </a:p>
          <a:p>
            <a:pPr lvl="0"/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 капитанов.</a:t>
            </a:r>
          </a:p>
          <a:p>
            <a:pPr marL="0" indent="0" algn="ctr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Задания выполняются индивидуально одним участником команды (конкурс капитанов) и коллективно всеми участниками команды.</a:t>
            </a:r>
          </a:p>
          <a:p>
            <a:pPr marL="0" indent="0" algn="ctr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Продолжительность выполнения каждого задания: 3-5 минут.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46880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5600</TotalTime>
  <Words>871</Words>
  <Application>Microsoft Office PowerPoint</Application>
  <PresentationFormat>Экран (4:3)</PresentationFormat>
  <Paragraphs>154</Paragraphs>
  <Slides>23</Slides>
  <Notes>1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9" baseType="lpstr">
      <vt:lpstr>Arial</vt:lpstr>
      <vt:lpstr>Arial Black</vt:lpstr>
      <vt:lpstr>Calibri</vt:lpstr>
      <vt:lpstr>Symbol</vt:lpstr>
      <vt:lpstr>Times New Roman</vt:lpstr>
      <vt:lpstr>Тема Office</vt:lpstr>
      <vt:lpstr>СТРАТЕГИЧЕСКИЙ ПРОЕКТ  «ГОРОДСКАЯ ШКОЛА – СТАНДАРТ «ПЯТЬ ЗВЕЗД»  ПОДПРОЕКТ «ОДАРЕННЫЕ ДЕТИ» в 2019-2020 учебном году</vt:lpstr>
      <vt:lpstr>Презентация PowerPoint</vt:lpstr>
      <vt:lpstr>Презентация PowerPoint</vt:lpstr>
      <vt:lpstr>             Сроки проведения Мероприятия: Мероприятие проводится в два этапа: Отборочный этап (заочный):  09.12.19 -24.01.2020 (с 09 декабря по 24 января 2020 г.) Заключительный этап (очный) : игра «Что? Где? Когда?»  12.02.2020              </vt:lpstr>
      <vt:lpstr>               Сроки подачи заявки на участие: 20.11.2019 -06.12.2019 (с 20 ноября по 06 декабря) проконтролировать, дошла заявка или нет по телефону 218-35-08 Отборочный этап  (заочный): 09.12.19 -24.01.2020 (с 9  декабря по 24 января) Сроки приема выполненных заданий: 09.12.19-17.01.2020 (с 9  декабря по 17 января) Экспертиза (работа жюри) отборочного этапа: 20.01.20-24.01.2020.  (с 20  января по 24 января)              </vt:lpstr>
      <vt:lpstr>«Мир такой прекрасный, но не безопасный» Примерные темы заданий: правила безопасности</vt:lpstr>
      <vt:lpstr>Отборочный этап проводится по направлению «Чрезвычайные ситуации в жизни ребенка». </vt:lpstr>
      <vt:lpstr>Презентация PowerPoint</vt:lpstr>
      <vt:lpstr>Заключительный этап проводится по направлению «Основы безопасности жизнедеятельности» ИГРА «Что? Где? Когда?» 12.02.2020 место проведения: МАДОУ № 326  ул. Крестинского, 39-а регистрация участников 09.30-10.00</vt:lpstr>
      <vt:lpstr>Презентация PowerPoint</vt:lpstr>
      <vt:lpstr>Презентация PowerPoint</vt:lpstr>
      <vt:lpstr>приветствие команд</vt:lpstr>
      <vt:lpstr>Презентация PowerPoint</vt:lpstr>
      <vt:lpstr>ВИДЕО – ВОПРОС (вариант 1) участникам будет предложено просмотреть короткий мультфильм (без звука) и озвучить его, например:</vt:lpstr>
      <vt:lpstr>ВИДЕО – ВОПРОС (вариант 2) участникам будет предложено просмотреть начало видеосюжета на тему «Чрезвычайная ситуация в жизни ребенка и путь ее решения» и придумать его продолжение (как могут развиваться события, и как этого можно избежать).</vt:lpstr>
      <vt:lpstr>вопрос на тему «Основы безопасности жизнедеятельности»</vt:lpstr>
      <vt:lpstr>ЧЕРНЫЙ ЯЩИК  (называние предмета, имеющего отношение к тематике Мероприятия - «Основы безопасности жизнедеятельности»), например:</vt:lpstr>
      <vt:lpstr>решение кроссворда на тему «Основы безопасности жизнедеятельности»</vt:lpstr>
      <vt:lpstr>решение кроссворда на тему «Основы безопасности жизнедеятельности»</vt:lpstr>
      <vt:lpstr>«Конкурс капитанов» Пример ребуса</vt:lpstr>
      <vt:lpstr>Задание: соедини картинки правильно и сформулируй правило 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марина</dc:creator>
  <cp:lastModifiedBy>User</cp:lastModifiedBy>
  <cp:revision>107</cp:revision>
  <cp:lastPrinted>2018-12-14T10:30:04Z</cp:lastPrinted>
  <dcterms:created xsi:type="dcterms:W3CDTF">2016-01-29T05:04:51Z</dcterms:created>
  <dcterms:modified xsi:type="dcterms:W3CDTF">2019-11-14T03:38:13Z</dcterms:modified>
</cp:coreProperties>
</file>